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0439400" cy="7559675"/>
  <p:notesSz cx="6858000" cy="9144000"/>
  <p:embeddedFontLst>
    <p:embeddedFont>
      <p:font typeface="Maven Pro"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D10F8E-1F05-4657-B9EC-50DCADE725C7}">
  <a:tblStyle styleId="{68D10F8E-1F05-4657-B9EC-50DCADE725C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450" y="58"/>
      </p:cViewPr>
      <p:guideLst>
        <p:guide orient="horz" pos="2381"/>
        <p:guide pos="3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062038" y="685800"/>
            <a:ext cx="47339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782955" y="1237197"/>
            <a:ext cx="8873490" cy="2631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04925" y="3970580"/>
            <a:ext cx="7829550" cy="18251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14" name="Google Shape;14;p2"/>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17709" y="402484"/>
            <a:ext cx="9003983"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21428" y="-91306"/>
            <a:ext cx="4796544" cy="90039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92957" y="2480223"/>
            <a:ext cx="6406475" cy="22509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825720" y="294474"/>
            <a:ext cx="6406475" cy="66224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7709" y="402484"/>
            <a:ext cx="9003983"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17709" y="2012414"/>
            <a:ext cx="9003983"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2272" y="1884671"/>
            <a:ext cx="9003983" cy="3144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12272" y="5059035"/>
            <a:ext cx="9003983" cy="16536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26" name="Google Shape;26;p4"/>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7709" y="402484"/>
            <a:ext cx="9003983"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17709" y="2012414"/>
            <a:ext cx="4436745"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5284946" y="2012414"/>
            <a:ext cx="4436745"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19068" y="402484"/>
            <a:ext cx="9003983"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19070" y="1853171"/>
            <a:ext cx="4416355"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39" name="Google Shape;39;p6"/>
          <p:cNvSpPr txBox="1">
            <a:spLocks noGrp="1"/>
          </p:cNvSpPr>
          <p:nvPr>
            <p:ph type="body" idx="2"/>
          </p:nvPr>
        </p:nvSpPr>
        <p:spPr>
          <a:xfrm>
            <a:off x="719070" y="2761381"/>
            <a:ext cx="4416355"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5284947" y="1853171"/>
            <a:ext cx="4438105"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1" name="Google Shape;41;p6"/>
          <p:cNvSpPr txBox="1">
            <a:spLocks noGrp="1"/>
          </p:cNvSpPr>
          <p:nvPr>
            <p:ph type="body" idx="4"/>
          </p:nvPr>
        </p:nvSpPr>
        <p:spPr>
          <a:xfrm>
            <a:off x="5284947" y="2761381"/>
            <a:ext cx="4438105"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17709" y="402484"/>
            <a:ext cx="9003983"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19069" y="503978"/>
            <a:ext cx="336697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438105" y="1088455"/>
            <a:ext cx="5284946" cy="5372269"/>
          </a:xfrm>
          <a:prstGeom prst="rect">
            <a:avLst/>
          </a:prstGeom>
          <a:noFill/>
          <a:ln>
            <a:noFill/>
          </a:ln>
        </p:spPr>
        <p:txBody>
          <a:bodyPr spcFirstLastPara="1" wrap="square" lIns="91425" tIns="45700" rIns="91425" bIns="45700" anchor="t" anchorCtr="0">
            <a:normAutofit/>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57" name="Google Shape;57;p9"/>
          <p:cNvSpPr txBox="1">
            <a:spLocks noGrp="1"/>
          </p:cNvSpPr>
          <p:nvPr>
            <p:ph type="body" idx="2"/>
          </p:nvPr>
        </p:nvSpPr>
        <p:spPr>
          <a:xfrm>
            <a:off x="719069" y="2267902"/>
            <a:ext cx="336697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58" name="Google Shape;58;p9"/>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19069" y="503978"/>
            <a:ext cx="336697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4438105" y="1088455"/>
            <a:ext cx="5284946" cy="5372269"/>
          </a:xfrm>
          <a:prstGeom prst="rect">
            <a:avLst/>
          </a:prstGeom>
          <a:noFill/>
          <a:ln>
            <a:noFill/>
          </a:ln>
        </p:spPr>
      </p:sp>
      <p:sp>
        <p:nvSpPr>
          <p:cNvPr id="64" name="Google Shape;64;p10"/>
          <p:cNvSpPr txBox="1">
            <a:spLocks noGrp="1"/>
          </p:cNvSpPr>
          <p:nvPr>
            <p:ph type="body" idx="1"/>
          </p:nvPr>
        </p:nvSpPr>
        <p:spPr>
          <a:xfrm>
            <a:off x="719069" y="2267902"/>
            <a:ext cx="336697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5" name="Google Shape;65;p10"/>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09" y="402484"/>
            <a:ext cx="9003983"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17709" y="2012414"/>
            <a:ext cx="9003983"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17709" y="7006700"/>
            <a:ext cx="2348865" cy="4024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458051" y="7006700"/>
            <a:ext cx="3523298" cy="4024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25"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372826" y="7006700"/>
            <a:ext cx="2348865" cy="4024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3" b="0" i="0" u="none" strike="noStrike" cap="none">
                <a:solidFill>
                  <a:srgbClr val="888888"/>
                </a:solidFill>
                <a:latin typeface="Calibri"/>
                <a:ea typeface="Calibri"/>
                <a:cs typeface="Calibri"/>
                <a:sym typeface="Calibri"/>
              </a:defRPr>
            </a:lvl1pPr>
            <a:lvl2pPr marL="0" marR="0" lvl="1" indent="0" algn="r" rtl="0">
              <a:spcBef>
                <a:spcPts val="0"/>
              </a:spcBef>
              <a:buNone/>
              <a:defRPr sz="1323" b="0" i="0" u="none" strike="noStrike" cap="none">
                <a:solidFill>
                  <a:srgbClr val="888888"/>
                </a:solidFill>
                <a:latin typeface="Calibri"/>
                <a:ea typeface="Calibri"/>
                <a:cs typeface="Calibri"/>
                <a:sym typeface="Calibri"/>
              </a:defRPr>
            </a:lvl2pPr>
            <a:lvl3pPr marL="0" marR="0" lvl="2" indent="0" algn="r" rtl="0">
              <a:spcBef>
                <a:spcPts val="0"/>
              </a:spcBef>
              <a:buNone/>
              <a:defRPr sz="1323" b="0" i="0" u="none" strike="noStrike" cap="none">
                <a:solidFill>
                  <a:srgbClr val="888888"/>
                </a:solidFill>
                <a:latin typeface="Calibri"/>
                <a:ea typeface="Calibri"/>
                <a:cs typeface="Calibri"/>
                <a:sym typeface="Calibri"/>
              </a:defRPr>
            </a:lvl3pPr>
            <a:lvl4pPr marL="0" marR="0" lvl="3" indent="0" algn="r" rtl="0">
              <a:spcBef>
                <a:spcPts val="0"/>
              </a:spcBef>
              <a:buNone/>
              <a:defRPr sz="1323" b="0" i="0" u="none" strike="noStrike" cap="none">
                <a:solidFill>
                  <a:srgbClr val="888888"/>
                </a:solidFill>
                <a:latin typeface="Calibri"/>
                <a:ea typeface="Calibri"/>
                <a:cs typeface="Calibri"/>
                <a:sym typeface="Calibri"/>
              </a:defRPr>
            </a:lvl4pPr>
            <a:lvl5pPr marL="0" marR="0" lvl="4" indent="0" algn="r" rtl="0">
              <a:spcBef>
                <a:spcPts val="0"/>
              </a:spcBef>
              <a:buNone/>
              <a:defRPr sz="1323" b="0" i="0" u="none" strike="noStrike" cap="none">
                <a:solidFill>
                  <a:srgbClr val="888888"/>
                </a:solidFill>
                <a:latin typeface="Calibri"/>
                <a:ea typeface="Calibri"/>
                <a:cs typeface="Calibri"/>
                <a:sym typeface="Calibri"/>
              </a:defRPr>
            </a:lvl5pPr>
            <a:lvl6pPr marL="0" marR="0" lvl="5" indent="0" algn="r" rtl="0">
              <a:spcBef>
                <a:spcPts val="0"/>
              </a:spcBef>
              <a:buNone/>
              <a:defRPr sz="1323" b="0" i="0" u="none" strike="noStrike" cap="none">
                <a:solidFill>
                  <a:srgbClr val="888888"/>
                </a:solidFill>
                <a:latin typeface="Calibri"/>
                <a:ea typeface="Calibri"/>
                <a:cs typeface="Calibri"/>
                <a:sym typeface="Calibri"/>
              </a:defRPr>
            </a:lvl6pPr>
            <a:lvl7pPr marL="0" marR="0" lvl="6" indent="0" algn="r" rtl="0">
              <a:spcBef>
                <a:spcPts val="0"/>
              </a:spcBef>
              <a:buNone/>
              <a:defRPr sz="1323" b="0" i="0" u="none" strike="noStrike" cap="none">
                <a:solidFill>
                  <a:srgbClr val="888888"/>
                </a:solidFill>
                <a:latin typeface="Calibri"/>
                <a:ea typeface="Calibri"/>
                <a:cs typeface="Calibri"/>
                <a:sym typeface="Calibri"/>
              </a:defRPr>
            </a:lvl7pPr>
            <a:lvl8pPr marL="0" marR="0" lvl="7" indent="0" algn="r" rtl="0">
              <a:spcBef>
                <a:spcPts val="0"/>
              </a:spcBef>
              <a:buNone/>
              <a:defRPr sz="1323" b="0" i="0" u="none" strike="noStrike" cap="none">
                <a:solidFill>
                  <a:srgbClr val="888888"/>
                </a:solidFill>
                <a:latin typeface="Calibri"/>
                <a:ea typeface="Calibri"/>
                <a:cs typeface="Calibri"/>
                <a:sym typeface="Calibri"/>
              </a:defRPr>
            </a:lvl8pPr>
            <a:lvl9pPr marL="0" marR="0" lvl="8" indent="0" algn="r" rtl="0">
              <a:spcBef>
                <a:spcPts val="0"/>
              </a:spcBef>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ln.stu.cn.ua/course/view.php?id=666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ln.stu.cn.ua/course/view.php?id=75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0"/>
            <a:ext cx="10439400" cy="7601796"/>
          </a:xfrm>
          <a:prstGeom prst="rect">
            <a:avLst/>
          </a:prstGeom>
          <a:noFill/>
          <a:ln>
            <a:noFill/>
          </a:ln>
        </p:spPr>
      </p:pic>
      <p:sp>
        <p:nvSpPr>
          <p:cNvPr id="85" name="Google Shape;85;p13"/>
          <p:cNvSpPr/>
          <p:nvPr/>
        </p:nvSpPr>
        <p:spPr>
          <a:xfrm>
            <a:off x="0" y="0"/>
            <a:ext cx="104394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25">
              <a:solidFill>
                <a:schemeClr val="dk1"/>
              </a:solidFill>
              <a:latin typeface="Calibri"/>
              <a:ea typeface="Calibri"/>
              <a:cs typeface="Calibri"/>
              <a:sym typeface="Calibri"/>
            </a:endParaRPr>
          </a:p>
        </p:txBody>
      </p:sp>
      <p:sp>
        <p:nvSpPr>
          <p:cNvPr id="86" name="Google Shape;86;p13"/>
          <p:cNvSpPr/>
          <p:nvPr/>
        </p:nvSpPr>
        <p:spPr>
          <a:xfrm>
            <a:off x="555171" y="881743"/>
            <a:ext cx="5523529" cy="4663732"/>
          </a:xfrm>
          <a:prstGeom prst="rect">
            <a:avLst/>
          </a:prstGeom>
          <a:solidFill>
            <a:srgbClr val="014D8B"/>
          </a:solidFill>
          <a:ln w="12700" cap="flat" cmpd="sng">
            <a:solidFill>
              <a:srgbClr val="014D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uk-UA" sz="3200" b="1" i="0" u="none" strike="noStrike" dirty="0">
                <a:solidFill>
                  <a:srgbClr val="FFFFFF"/>
                </a:solidFill>
                <a:latin typeface="Maven Pro"/>
                <a:ea typeface="Maven Pro"/>
                <a:cs typeface="Maven Pro"/>
                <a:sym typeface="Maven Pro"/>
              </a:rPr>
              <a:t>Вибіркові компоненти освітньої програми другого рівня вищої освіти (магістратура)</a:t>
            </a:r>
            <a:endParaRPr sz="3200" b="1" i="0" u="none" strike="noStrike" dirty="0">
              <a:solidFill>
                <a:srgbClr val="FFFFFF"/>
              </a:solidFill>
              <a:latin typeface="Maven Pro"/>
              <a:ea typeface="Maven Pro"/>
              <a:cs typeface="Maven Pro"/>
              <a:sym typeface="Maven Pro"/>
            </a:endParaRPr>
          </a:p>
          <a:p>
            <a:pPr marL="0" marR="0" lvl="0" indent="0" algn="ctr" rtl="0">
              <a:spcBef>
                <a:spcPts val="0"/>
              </a:spcBef>
              <a:spcAft>
                <a:spcPts val="0"/>
              </a:spcAft>
              <a:buNone/>
            </a:pPr>
            <a:r>
              <a:rPr lang="uk-UA" sz="3200" b="1" i="0" u="none" strike="noStrike" dirty="0">
                <a:solidFill>
                  <a:srgbClr val="FFFFFF"/>
                </a:solidFill>
                <a:latin typeface="Maven Pro"/>
                <a:ea typeface="Maven Pro"/>
                <a:cs typeface="Maven Pro"/>
                <a:sym typeface="Maven Pro"/>
              </a:rPr>
              <a:t> “Дизайн візуальних комунікацій”</a:t>
            </a:r>
            <a:endParaRPr sz="3200" b="1" i="0" u="none" strike="noStrike" dirty="0">
              <a:solidFill>
                <a:srgbClr val="FFFFFF"/>
              </a:solidFill>
              <a:latin typeface="Maven Pro"/>
              <a:ea typeface="Maven Pro"/>
              <a:cs typeface="Maven Pro"/>
              <a:sym typeface="Maven Pro"/>
            </a:endParaRPr>
          </a:p>
          <a:p>
            <a:pPr marL="0" marR="0" lvl="0" indent="0" algn="ctr" rtl="0">
              <a:spcBef>
                <a:spcPts val="0"/>
              </a:spcBef>
              <a:spcAft>
                <a:spcPts val="0"/>
              </a:spcAft>
              <a:buNone/>
            </a:pPr>
            <a:r>
              <a:rPr lang="uk-UA" sz="3200" b="1" dirty="0">
                <a:solidFill>
                  <a:srgbClr val="FFFFFF"/>
                </a:solidFill>
                <a:latin typeface="Maven Pro"/>
                <a:ea typeface="Maven Pro"/>
                <a:cs typeface="Maven Pro"/>
                <a:sym typeface="Maven Pro"/>
              </a:rPr>
              <a:t>1 семестр</a:t>
            </a:r>
          </a:p>
          <a:p>
            <a:pPr marL="0" marR="0" lvl="0" indent="0" algn="ctr" rtl="0">
              <a:spcBef>
                <a:spcPts val="0"/>
              </a:spcBef>
              <a:spcAft>
                <a:spcPts val="0"/>
              </a:spcAft>
              <a:buNone/>
            </a:pPr>
            <a:r>
              <a:rPr lang="en-US" sz="2400" b="1" dirty="0">
                <a:solidFill>
                  <a:srgbClr val="FFFFFF"/>
                </a:solidFill>
                <a:latin typeface="Maven Pro"/>
                <a:ea typeface="Maven Pro"/>
                <a:cs typeface="Maven Pro"/>
                <a:sym typeface="Maven Pro"/>
              </a:rPr>
              <a:t>https://forms.office.com/e/t2iYHzv2hU</a:t>
            </a:r>
            <a:endParaRPr sz="2400" b="1" dirty="0">
              <a:solidFill>
                <a:srgbClr val="FFFFFF"/>
              </a:solidFill>
              <a:latin typeface="Maven Pro"/>
              <a:ea typeface="Maven Pro"/>
              <a:cs typeface="Maven Pro"/>
              <a:sym typeface="Maven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1"/>
          <p:cNvPicPr preferRelativeResize="0"/>
          <p:nvPr/>
        </p:nvPicPr>
        <p:blipFill rotWithShape="1">
          <a:blip r:embed="rId3">
            <a:alphaModFix/>
          </a:blip>
          <a:srcRect/>
          <a:stretch/>
        </p:blipFill>
        <p:spPr>
          <a:xfrm>
            <a:off x="0" y="0"/>
            <a:ext cx="10439401" cy="8134626"/>
          </a:xfrm>
          <a:prstGeom prst="rect">
            <a:avLst/>
          </a:prstGeom>
          <a:noFill/>
          <a:ln>
            <a:noFill/>
          </a:ln>
        </p:spPr>
      </p:pic>
      <p:graphicFrame>
        <p:nvGraphicFramePr>
          <p:cNvPr id="141" name="Google Shape;141;p21"/>
          <p:cNvGraphicFramePr/>
          <p:nvPr/>
        </p:nvGraphicFramePr>
        <p:xfrm>
          <a:off x="197750" y="1176750"/>
          <a:ext cx="3000000" cy="3000000"/>
        </p:xfrm>
        <a:graphic>
          <a:graphicData uri="http://schemas.openxmlformats.org/drawingml/2006/table">
            <a:tbl>
              <a:tblPr firstRow="1" firstCol="1" bandRow="1">
                <a:noFill/>
                <a:tableStyleId>{68D10F8E-1F05-4657-B9EC-50DCADE725C7}</a:tableStyleId>
              </a:tblPr>
              <a:tblGrid>
                <a:gridCol w="1343400">
                  <a:extLst>
                    <a:ext uri="{9D8B030D-6E8A-4147-A177-3AD203B41FA5}">
                      <a16:colId xmlns:a16="http://schemas.microsoft.com/office/drawing/2014/main" val="20000"/>
                    </a:ext>
                  </a:extLst>
                </a:gridCol>
                <a:gridCol w="4036750">
                  <a:extLst>
                    <a:ext uri="{9D8B030D-6E8A-4147-A177-3AD203B41FA5}">
                      <a16:colId xmlns:a16="http://schemas.microsoft.com/office/drawing/2014/main" val="20001"/>
                    </a:ext>
                  </a:extLst>
                </a:gridCol>
              </a:tblGrid>
              <a:tr h="642875">
                <a:tc>
                  <a:txBody>
                    <a:bodyPr/>
                    <a:lstStyle/>
                    <a:p>
                      <a:pPr marL="0" marR="0" lvl="0" indent="0" algn="ctr" rtl="0">
                        <a:spcBef>
                          <a:spcPts val="0"/>
                        </a:spcBef>
                        <a:spcAft>
                          <a:spcPts val="0"/>
                        </a:spcAft>
                        <a:buNone/>
                      </a:pPr>
                      <a:r>
                        <a:rPr lang="uk-UA" sz="2000" b="1">
                          <a:solidFill>
                            <a:schemeClr val="dk1"/>
                          </a:solidFill>
                          <a:latin typeface="Arial"/>
                          <a:ea typeface="Arial"/>
                          <a:cs typeface="Arial"/>
                          <a:sym typeface="Arial"/>
                        </a:rPr>
                        <a:t>ВК 7</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Системи візуальної інформації у формуванні середовища</a:t>
                      </a:r>
                      <a:endParaRPr sz="2000" b="1">
                        <a:solidFill>
                          <a:schemeClr val="dk1"/>
                        </a:solidFill>
                        <a:latin typeface="Arial"/>
                        <a:ea typeface="Arial"/>
                        <a:cs typeface="Arial"/>
                        <a:sym typeface="Arial"/>
                      </a:endParaRPr>
                    </a:p>
                  </a:txBody>
                  <a:tcPr marL="68575" marR="68575" marT="0" marB="0" anchor="ctr">
                    <a:solidFill>
                      <a:srgbClr val="DDEAF6"/>
                    </a:solidFill>
                  </a:tcPr>
                </a:tc>
                <a:extLst>
                  <a:ext uri="{0D108BD9-81ED-4DB2-BD59-A6C34878D82A}">
                    <a16:rowId xmlns:a16="http://schemas.microsoft.com/office/drawing/2014/main" val="10000"/>
                  </a:ext>
                </a:extLst>
              </a:tr>
            </a:tbl>
          </a:graphicData>
        </a:graphic>
      </p:graphicFrame>
      <p:sp>
        <p:nvSpPr>
          <p:cNvPr id="142" name="Google Shape;142;p21"/>
          <p:cNvSpPr txBox="1"/>
          <p:nvPr/>
        </p:nvSpPr>
        <p:spPr>
          <a:xfrm>
            <a:off x="327700" y="2091125"/>
            <a:ext cx="9650400" cy="526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UA" sz="1500">
                <a:solidFill>
                  <a:schemeClr val="dk1"/>
                </a:solidFill>
              </a:rPr>
              <a:t>Візуальна мова є засобом спілкування та орієнтування і долає міжкультурні кордони у сучасному житті, насиченому значною кількістю інформації. Ефективність використання різних знаків і символів залежить від фахової підготовки дизайнерів-графіків. Поняття візуальної комунікації означає інформаційний комплекс, до якого належать вказівники орієнтації у певному просторі, системи знаків та піктограм тощо. Інформаційно-графічні компетенції є одними з ключових компетенцій дизайн-освіти. </a:t>
            </a:r>
            <a:endParaRPr sz="1500">
              <a:solidFill>
                <a:schemeClr val="dk1"/>
              </a:solidFill>
            </a:endParaRPr>
          </a:p>
          <a:p>
            <a:pPr marL="0" lvl="0" indent="0" algn="just" rtl="0">
              <a:spcBef>
                <a:spcPts val="0"/>
              </a:spcBef>
              <a:spcAft>
                <a:spcPts val="0"/>
              </a:spcAft>
              <a:buNone/>
            </a:pPr>
            <a:r>
              <a:rPr lang="uk-UA" sz="1500" b="1">
                <a:solidFill>
                  <a:schemeClr val="dk1"/>
                </a:solidFill>
              </a:rPr>
              <a:t>Загальні та фахові компетентності, які повинні одержати слухачі курсу:</a:t>
            </a:r>
            <a:endParaRPr sz="1500" b="1">
              <a:solidFill>
                <a:schemeClr val="dk1"/>
              </a:solidFill>
            </a:endParaRPr>
          </a:p>
          <a:p>
            <a:pPr marL="0" lvl="0" indent="0" algn="just" rtl="0">
              <a:spcBef>
                <a:spcPts val="0"/>
              </a:spcBef>
              <a:spcAft>
                <a:spcPts val="0"/>
              </a:spcAft>
              <a:buNone/>
            </a:pPr>
            <a:r>
              <a:rPr lang="uk-UA" sz="1500">
                <a:solidFill>
                  <a:schemeClr val="dk1"/>
                </a:solidFill>
              </a:rPr>
              <a:t>ЗК 6 Здатність діяти соціально відповідально та свідомо.</a:t>
            </a:r>
            <a:endParaRPr sz="1500">
              <a:solidFill>
                <a:schemeClr val="dk1"/>
              </a:solidFill>
            </a:endParaRPr>
          </a:p>
          <a:p>
            <a:pPr marL="0" lvl="0" indent="0" algn="just" rtl="0">
              <a:spcBef>
                <a:spcPts val="0"/>
              </a:spcBef>
              <a:spcAft>
                <a:spcPts val="0"/>
              </a:spcAft>
              <a:buNone/>
            </a:pPr>
            <a:r>
              <a:rPr lang="uk-UA" sz="1500">
                <a:solidFill>
                  <a:schemeClr val="dk1"/>
                </a:solidFill>
              </a:rPr>
              <a:t>СК 1 Здатність здійснювати концептуальне проєктування об’єктів дизайну з урахуванням функціональних. технічних, технологічних екологічних таестетичних вимог (за спеціалізацією).</a:t>
            </a:r>
            <a:endParaRPr sz="1500">
              <a:solidFill>
                <a:schemeClr val="dk1"/>
              </a:solidFill>
            </a:endParaRPr>
          </a:p>
          <a:p>
            <a:pPr marL="0" lvl="0" indent="0" algn="just" rtl="0">
              <a:spcBef>
                <a:spcPts val="0"/>
              </a:spcBef>
              <a:spcAft>
                <a:spcPts val="0"/>
              </a:spcAft>
              <a:buNone/>
            </a:pPr>
            <a:r>
              <a:rPr lang="uk-UA" sz="1500">
                <a:solidFill>
                  <a:schemeClr val="dk1"/>
                </a:solidFill>
              </a:rPr>
              <a:t>СК 2 Здатність проведення проєктного аналізу усіх впливових чинників і складових проєктування та формування авторської концепції проєкту.</a:t>
            </a:r>
            <a:endParaRPr sz="1500">
              <a:solidFill>
                <a:schemeClr val="dk1"/>
              </a:solidFill>
            </a:endParaRPr>
          </a:p>
          <a:p>
            <a:pPr marL="0" lvl="0" indent="0" algn="just" rtl="0">
              <a:spcBef>
                <a:spcPts val="0"/>
              </a:spcBef>
              <a:spcAft>
                <a:spcPts val="0"/>
              </a:spcAft>
              <a:buNone/>
            </a:pPr>
            <a:r>
              <a:rPr lang="uk-UA" sz="1500">
                <a:solidFill>
                  <a:schemeClr val="dk1"/>
                </a:solidFill>
              </a:rPr>
              <a:t>СК 7 Здатність застосовувати засоби спеціального рисунка та живопису (за спеціальностями), а також методики використання апаратних і програмних засобів комп’ютерних технологій.</a:t>
            </a:r>
            <a:endParaRPr sz="1500">
              <a:solidFill>
                <a:schemeClr val="dk1"/>
              </a:solidFill>
            </a:endParaRPr>
          </a:p>
          <a:p>
            <a:pPr marL="0" lvl="0" indent="0" algn="just" rtl="0">
              <a:spcBef>
                <a:spcPts val="0"/>
              </a:spcBef>
              <a:spcAft>
                <a:spcPts val="0"/>
              </a:spcAft>
              <a:buNone/>
            </a:pPr>
            <a:r>
              <a:rPr lang="uk-UA" sz="1500" b="1">
                <a:solidFill>
                  <a:schemeClr val="dk1"/>
                </a:solidFill>
              </a:rPr>
              <a:t>Програмні результати навчання згідно з освітньо-професійною програмою:</a:t>
            </a:r>
            <a:endParaRPr sz="1500" b="1">
              <a:solidFill>
                <a:schemeClr val="dk1"/>
              </a:solidFill>
            </a:endParaRPr>
          </a:p>
          <a:p>
            <a:pPr marL="0" lvl="0" indent="0" algn="just" rtl="0">
              <a:spcBef>
                <a:spcPts val="0"/>
              </a:spcBef>
              <a:spcAft>
                <a:spcPts val="0"/>
              </a:spcAft>
              <a:buNone/>
            </a:pPr>
            <a:r>
              <a:rPr lang="uk-UA" sz="1500">
                <a:solidFill>
                  <a:schemeClr val="dk1"/>
                </a:solidFill>
              </a:rPr>
              <a:t>ПРН 2 Розробляти науково-обгрунтовану концепцію для розв’язання фахової проблеми.</a:t>
            </a:r>
            <a:endParaRPr sz="1500">
              <a:solidFill>
                <a:schemeClr val="dk1"/>
              </a:solidFill>
            </a:endParaRPr>
          </a:p>
          <a:p>
            <a:pPr marL="0" lvl="0" indent="0" algn="just" rtl="0">
              <a:spcBef>
                <a:spcPts val="0"/>
              </a:spcBef>
              <a:spcAft>
                <a:spcPts val="0"/>
              </a:spcAft>
              <a:buNone/>
            </a:pPr>
            <a:r>
              <a:rPr lang="uk-UA" sz="1500">
                <a:solidFill>
                  <a:schemeClr val="dk1"/>
                </a:solidFill>
              </a:rPr>
              <a:t>ПРН 6 Формувати проєктні складові у межах проєктних концепцій; володіти художніми </a:t>
            </a:r>
            <a:endParaRPr sz="1500">
              <a:solidFill>
                <a:schemeClr val="dk1"/>
              </a:solidFill>
            </a:endParaRPr>
          </a:p>
          <a:p>
            <a:pPr marL="0" lvl="0" indent="0" algn="just" rtl="0">
              <a:spcBef>
                <a:spcPts val="0"/>
              </a:spcBef>
              <a:spcAft>
                <a:spcPts val="0"/>
              </a:spcAft>
              <a:buNone/>
            </a:pPr>
            <a:r>
              <a:rPr lang="uk-UA" sz="1500">
                <a:solidFill>
                  <a:schemeClr val="dk1"/>
                </a:solidFill>
              </a:rPr>
              <a:t>та мистецькими формами соціальної відповідальності.</a:t>
            </a:r>
            <a:endParaRPr sz="1500">
              <a:solidFill>
                <a:schemeClr val="dk1"/>
              </a:solidFill>
            </a:endParaRPr>
          </a:p>
          <a:p>
            <a:pPr marL="0" lvl="0" indent="0" algn="l" rtl="0">
              <a:spcBef>
                <a:spcPts val="0"/>
              </a:spcBef>
              <a:spcAft>
                <a:spcPts val="0"/>
              </a:spcAft>
              <a:buNone/>
            </a:pPr>
            <a:r>
              <a:rPr lang="uk-UA" sz="1500">
                <a:solidFill>
                  <a:schemeClr val="dk1"/>
                </a:solidFill>
              </a:rPr>
              <a:t>ПРН 8 Здійснювати передпроєктний аналіз з урахуванням усіх вагомих чинників, що </a:t>
            </a:r>
            <a:endParaRPr sz="1500">
              <a:solidFill>
                <a:schemeClr val="dk1"/>
              </a:solidFill>
            </a:endParaRPr>
          </a:p>
          <a:p>
            <a:pPr marL="0" lvl="0" indent="0" algn="l" rtl="0">
              <a:spcBef>
                <a:spcPts val="0"/>
              </a:spcBef>
              <a:spcAft>
                <a:spcPts val="0"/>
              </a:spcAft>
              <a:buNone/>
            </a:pPr>
            <a:r>
              <a:rPr lang="uk-UA" sz="1500">
                <a:solidFill>
                  <a:schemeClr val="dk1"/>
                </a:solidFill>
              </a:rPr>
              <a:t>впливають на об’єкт проєктування; формулювати авторську концепцію проєкту.</a:t>
            </a:r>
            <a:endParaRPr sz="1500">
              <a:solidFill>
                <a:schemeClr val="dk1"/>
              </a:solidFill>
            </a:endParaRPr>
          </a:p>
          <a:p>
            <a:pPr marL="0" lvl="0" indent="0" algn="l" rtl="0">
              <a:spcBef>
                <a:spcPts val="0"/>
              </a:spcBef>
              <a:spcAft>
                <a:spcPts val="0"/>
              </a:spcAft>
              <a:buNone/>
            </a:pPr>
            <a:r>
              <a:rPr lang="uk-UA" sz="1500">
                <a:solidFill>
                  <a:schemeClr val="dk1"/>
                </a:solidFill>
              </a:rPr>
              <a:t>ПРН 9 Застосовувати методику концептуального проєктування та здійснювати процес </a:t>
            </a:r>
            <a:endParaRPr sz="1500">
              <a:solidFill>
                <a:schemeClr val="dk1"/>
              </a:solidFill>
            </a:endParaRPr>
          </a:p>
          <a:p>
            <a:pPr marL="0" lvl="0" indent="0" algn="l" rtl="0">
              <a:spcBef>
                <a:spcPts val="0"/>
              </a:spcBef>
              <a:spcAft>
                <a:spcPts val="0"/>
              </a:spcAft>
              <a:buNone/>
            </a:pPr>
            <a:r>
              <a:rPr lang="uk-UA" sz="1500">
                <a:solidFill>
                  <a:schemeClr val="dk1"/>
                </a:solidFill>
              </a:rPr>
              <a:t>проєктування з урахуванням сучасних технологій і конструктивних вирішень, а також функціональних та естетичних вимог до об’єкта дизайну.</a:t>
            </a: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2"/>
          <p:cNvPicPr preferRelativeResize="0"/>
          <p:nvPr/>
        </p:nvPicPr>
        <p:blipFill rotWithShape="1">
          <a:blip r:embed="rId3">
            <a:alphaModFix/>
          </a:blip>
          <a:srcRect/>
          <a:stretch/>
        </p:blipFill>
        <p:spPr>
          <a:xfrm>
            <a:off x="-152400" y="-21060"/>
            <a:ext cx="10744200" cy="76017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F388A2E-B2FC-0F8E-95B2-4A4A4D575847}"/>
              </a:ext>
            </a:extLst>
          </p:cNvPr>
          <p:cNvPicPr>
            <a:picLocks noChangeAspect="1"/>
          </p:cNvPicPr>
          <p:nvPr/>
        </p:nvPicPr>
        <p:blipFill>
          <a:blip r:embed="rId2"/>
          <a:stretch>
            <a:fillRect/>
          </a:stretch>
        </p:blipFill>
        <p:spPr>
          <a:xfrm>
            <a:off x="1439862" y="0"/>
            <a:ext cx="7559675" cy="7559675"/>
          </a:xfrm>
          <a:prstGeom prst="rect">
            <a:avLst/>
          </a:prstGeom>
        </p:spPr>
      </p:pic>
    </p:spTree>
    <p:extLst>
      <p:ext uri="{BB962C8B-B14F-4D97-AF65-F5344CB8AC3E}">
        <p14:creationId xmlns:p14="http://schemas.microsoft.com/office/powerpoint/2010/main" val="387858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1" y="-1"/>
            <a:ext cx="10439399" cy="7559675"/>
          </a:xfrm>
          <a:prstGeom prst="rect">
            <a:avLst/>
          </a:prstGeom>
          <a:noFill/>
          <a:ln>
            <a:noFill/>
          </a:ln>
        </p:spPr>
      </p:pic>
      <p:graphicFrame>
        <p:nvGraphicFramePr>
          <p:cNvPr id="92" name="Google Shape;92;p14"/>
          <p:cNvGraphicFramePr/>
          <p:nvPr/>
        </p:nvGraphicFramePr>
        <p:xfrm>
          <a:off x="1269213" y="2111603"/>
          <a:ext cx="3000000" cy="3000000"/>
        </p:xfrm>
        <a:graphic>
          <a:graphicData uri="http://schemas.openxmlformats.org/drawingml/2006/table">
            <a:tbl>
              <a:tblPr firstRow="1" firstCol="1" bandRow="1">
                <a:noFill/>
                <a:tableStyleId>{68D10F8E-1F05-4657-B9EC-50DCADE725C7}</a:tableStyleId>
              </a:tblPr>
              <a:tblGrid>
                <a:gridCol w="1299175">
                  <a:extLst>
                    <a:ext uri="{9D8B030D-6E8A-4147-A177-3AD203B41FA5}">
                      <a16:colId xmlns:a16="http://schemas.microsoft.com/office/drawing/2014/main" val="20000"/>
                    </a:ext>
                  </a:extLst>
                </a:gridCol>
                <a:gridCol w="3502000">
                  <a:extLst>
                    <a:ext uri="{9D8B030D-6E8A-4147-A177-3AD203B41FA5}">
                      <a16:colId xmlns:a16="http://schemas.microsoft.com/office/drawing/2014/main" val="20001"/>
                    </a:ext>
                  </a:extLst>
                </a:gridCol>
                <a:gridCol w="1527600">
                  <a:extLst>
                    <a:ext uri="{9D8B030D-6E8A-4147-A177-3AD203B41FA5}">
                      <a16:colId xmlns:a16="http://schemas.microsoft.com/office/drawing/2014/main" val="20002"/>
                    </a:ext>
                  </a:extLst>
                </a:gridCol>
              </a:tblGrid>
              <a:tr h="797550">
                <a:tc>
                  <a:txBody>
                    <a:bodyPr/>
                    <a:lstStyle/>
                    <a:p>
                      <a:pPr marL="0" marR="0" lvl="0" indent="0" algn="ctr" rtl="0">
                        <a:spcBef>
                          <a:spcPts val="0"/>
                        </a:spcBef>
                        <a:spcAft>
                          <a:spcPts val="0"/>
                        </a:spcAft>
                        <a:buNone/>
                      </a:pPr>
                      <a:r>
                        <a:rPr lang="uk-UA" sz="2000" u="none" strike="noStrike" cap="none">
                          <a:solidFill>
                            <a:schemeClr val="dk1"/>
                          </a:solidFill>
                          <a:latin typeface="Arial"/>
                          <a:ea typeface="Arial"/>
                          <a:cs typeface="Arial"/>
                          <a:sym typeface="Arial"/>
                        </a:rPr>
                        <a:t>ВК 1</a:t>
                      </a:r>
                      <a:endParaRPr sz="2000" u="none" strike="noStrike" cap="none">
                        <a:solidFill>
                          <a:schemeClr val="dk1"/>
                        </a:solidFill>
                        <a:latin typeface="Arial"/>
                        <a:ea typeface="Arial"/>
                        <a:cs typeface="Arial"/>
                        <a:sym typeface="Arial"/>
                      </a:endParaRPr>
                    </a:p>
                  </a:txBody>
                  <a:tcPr marL="68575" marR="68575" marT="0" marB="0" anchor="ctr"/>
                </a:tc>
                <a:tc>
                  <a:txBody>
                    <a:bodyPr/>
                    <a:lstStyle/>
                    <a:p>
                      <a:pPr marL="0" marR="0" lvl="0" indent="0" algn="just" rtl="0">
                        <a:spcBef>
                          <a:spcPts val="0"/>
                        </a:spcBef>
                        <a:spcAft>
                          <a:spcPts val="0"/>
                        </a:spcAft>
                        <a:buNone/>
                      </a:pPr>
                      <a:r>
                        <a:rPr lang="uk-UA" sz="2000" u="none" strike="noStrike" cap="none">
                          <a:solidFill>
                            <a:schemeClr val="dk1"/>
                          </a:solidFill>
                          <a:latin typeface="Arial"/>
                          <a:ea typeface="Arial"/>
                          <a:cs typeface="Arial"/>
                          <a:sym typeface="Arial"/>
                        </a:rPr>
                        <a:t>Веб-програмування та веб-дизайн</a:t>
                      </a:r>
                      <a:endParaRPr sz="2000" u="none" strike="noStrike" cap="none">
                        <a:solidFill>
                          <a:schemeClr val="dk1"/>
                        </a:solidFill>
                        <a:latin typeface="Arial"/>
                        <a:ea typeface="Arial"/>
                        <a:cs typeface="Arial"/>
                        <a:sym typeface="Arial"/>
                      </a:endParaRPr>
                    </a:p>
                  </a:txBody>
                  <a:tcPr marL="68575" marR="68575" marT="0" marB="0" anchor="ctr">
                    <a:solidFill>
                      <a:srgbClr val="DDEAF6"/>
                    </a:solidFill>
                  </a:tcPr>
                </a:tc>
                <a:tc>
                  <a:txBody>
                    <a:bodyPr/>
                    <a:lstStyle/>
                    <a:p>
                      <a:pPr marL="0" marR="0" lvl="0" indent="0" algn="l" rtl="0">
                        <a:spcBef>
                          <a:spcPts val="0"/>
                        </a:spcBef>
                        <a:spcAft>
                          <a:spcPts val="0"/>
                        </a:spcAft>
                        <a:buNone/>
                      </a:pPr>
                      <a:r>
                        <a:rPr lang="uk-UA" sz="1800" u="none" strike="noStrike" cap="none">
                          <a:solidFill>
                            <a:schemeClr val="dk1"/>
                          </a:solidFill>
                          <a:latin typeface="Arial"/>
                          <a:ea typeface="Arial"/>
                          <a:cs typeface="Arial"/>
                          <a:sym typeface="Arial"/>
                        </a:rPr>
                        <a:t>4 кредити ЄКТС</a:t>
                      </a:r>
                      <a:endParaRPr sz="1800">
                        <a:solidFill>
                          <a:schemeClr val="dk1"/>
                        </a:solidFill>
                        <a:latin typeface="Arial"/>
                        <a:ea typeface="Arial"/>
                        <a:cs typeface="Arial"/>
                        <a:sym typeface="Arial"/>
                      </a:endParaRPr>
                    </a:p>
                  </a:txBody>
                  <a:tcPr marL="68575" marR="68575" marT="0" marB="0" anchor="ctr">
                    <a:solidFill>
                      <a:srgbClr val="DDEAF6"/>
                    </a:solidFill>
                  </a:tcPr>
                </a:tc>
                <a:extLst>
                  <a:ext uri="{0D108BD9-81ED-4DB2-BD59-A6C34878D82A}">
                    <a16:rowId xmlns:a16="http://schemas.microsoft.com/office/drawing/2014/main" val="10000"/>
                  </a:ext>
                </a:extLst>
              </a:tr>
              <a:tr h="7975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2</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Візуалізація даних</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1800" b="1">
                          <a:solidFill>
                            <a:schemeClr val="dk1"/>
                          </a:solidFill>
                          <a:latin typeface="Arial"/>
                          <a:ea typeface="Arial"/>
                          <a:cs typeface="Arial"/>
                          <a:sym typeface="Arial"/>
                        </a:rPr>
                        <a:t>4 кредити ЄКТС</a:t>
                      </a:r>
                      <a:endParaRPr sz="18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9304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3</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Бренд, брендинг і айдентика</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1800" b="1">
                          <a:solidFill>
                            <a:schemeClr val="dk1"/>
                          </a:solidFill>
                          <a:latin typeface="Arial"/>
                          <a:ea typeface="Arial"/>
                          <a:cs typeface="Arial"/>
                          <a:sym typeface="Arial"/>
                        </a:rPr>
                        <a:t>4 кредити ЄКТС</a:t>
                      </a:r>
                      <a:endParaRPr sz="18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7975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4</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Маркетинг в дизайні</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1800" b="1">
                          <a:solidFill>
                            <a:schemeClr val="dk1"/>
                          </a:solidFill>
                          <a:latin typeface="Arial"/>
                          <a:ea typeface="Arial"/>
                          <a:cs typeface="Arial"/>
                          <a:sym typeface="Arial"/>
                        </a:rPr>
                        <a:t>4 кредити ЄКТС</a:t>
                      </a:r>
                      <a:endParaRPr sz="1800" b="1">
                        <a:solidFill>
                          <a:schemeClr val="dk1"/>
                        </a:solidFill>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9304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5</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Теорія шрифту</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1800" b="1">
                          <a:solidFill>
                            <a:schemeClr val="dk1"/>
                          </a:solidFill>
                          <a:latin typeface="Arial"/>
                          <a:ea typeface="Arial"/>
                          <a:cs typeface="Arial"/>
                          <a:sym typeface="Arial"/>
                        </a:rPr>
                        <a:t>3 кредити ЄКТС</a:t>
                      </a:r>
                      <a:endParaRPr sz="18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9304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6</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Проєктна типографіка</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1800" b="1">
                          <a:solidFill>
                            <a:schemeClr val="dk1"/>
                          </a:solidFill>
                          <a:latin typeface="Arial"/>
                          <a:ea typeface="Arial"/>
                          <a:cs typeface="Arial"/>
                          <a:sym typeface="Arial"/>
                        </a:rPr>
                        <a:t>3 кредити ЄКТС</a:t>
                      </a:r>
                      <a:endParaRPr sz="1800" b="1">
                        <a:solidFill>
                          <a:schemeClr val="dk1"/>
                        </a:solidFill>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
        <p:nvSpPr>
          <p:cNvPr id="93" name="Google Shape;93;p14"/>
          <p:cNvSpPr/>
          <p:nvPr/>
        </p:nvSpPr>
        <p:spPr>
          <a:xfrm>
            <a:off x="1342010" y="569963"/>
            <a:ext cx="3258270" cy="14773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uk-UA" sz="1800" b="1" i="0" u="none" strike="noStrike" cap="none">
                <a:solidFill>
                  <a:schemeClr val="dk1"/>
                </a:solidFill>
                <a:latin typeface="Arial"/>
                <a:ea typeface="Arial"/>
                <a:cs typeface="Arial"/>
                <a:sym typeface="Arial"/>
              </a:rPr>
              <a:t>Навчальні дисципліни за вільним вибором здобувача вищої освіти </a:t>
            </a:r>
            <a:r>
              <a:rPr lang="uk-UA" sz="1800" b="1">
                <a:solidFill>
                  <a:schemeClr val="dk1"/>
                </a:solidFill>
              </a:rPr>
              <a:t>1 </a:t>
            </a:r>
            <a:r>
              <a:rPr lang="uk-UA" sz="1800" b="1" i="0" u="none" strike="noStrike" cap="none">
                <a:solidFill>
                  <a:schemeClr val="dk1"/>
                </a:solidFill>
                <a:latin typeface="Arial"/>
                <a:ea typeface="Arial"/>
                <a:cs typeface="Arial"/>
                <a:sym typeface="Arial"/>
              </a:rPr>
              <a:t>семестр</a:t>
            </a:r>
            <a:r>
              <a:rPr lang="uk-UA" sz="1800" b="0" i="0" u="none" strike="noStrike" cap="none">
                <a:solidFill>
                  <a:schemeClr val="dk1"/>
                </a:solidFill>
                <a:latin typeface="Arial"/>
                <a:ea typeface="Arial"/>
                <a:cs typeface="Arial"/>
                <a:sym typeface="Arial"/>
              </a:rPr>
              <a:t> </a:t>
            </a:r>
            <a:r>
              <a:rPr lang="uk-UA" sz="1800" b="1" i="0" u="none" strike="noStrike" cap="none">
                <a:solidFill>
                  <a:schemeClr val="dk1"/>
                </a:solidFill>
                <a:latin typeface="Arial"/>
                <a:ea typeface="Arial"/>
                <a:cs typeface="Arial"/>
                <a:sym typeface="Arial"/>
              </a:rPr>
              <a:t>:</a:t>
            </a:r>
            <a:r>
              <a:rPr lang="uk-UA"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3">
            <a:alphaModFix/>
          </a:blip>
          <a:srcRect/>
          <a:stretch/>
        </p:blipFill>
        <p:spPr>
          <a:xfrm>
            <a:off x="0" y="0"/>
            <a:ext cx="10439401" cy="7559675"/>
          </a:xfrm>
          <a:prstGeom prst="rect">
            <a:avLst/>
          </a:prstGeom>
          <a:noFill/>
          <a:ln>
            <a:noFill/>
          </a:ln>
        </p:spPr>
      </p:pic>
      <p:graphicFrame>
        <p:nvGraphicFramePr>
          <p:cNvPr id="99" name="Google Shape;99;p15"/>
          <p:cNvGraphicFramePr/>
          <p:nvPr/>
        </p:nvGraphicFramePr>
        <p:xfrm>
          <a:off x="2728950" y="261450"/>
          <a:ext cx="3000000" cy="3000000"/>
        </p:xfrm>
        <a:graphic>
          <a:graphicData uri="http://schemas.openxmlformats.org/drawingml/2006/table">
            <a:tbl>
              <a:tblPr firstRow="1" firstCol="1" bandRow="1">
                <a:noFill/>
                <a:tableStyleId>{68D10F8E-1F05-4657-B9EC-50DCADE725C7}</a:tableStyleId>
              </a:tblPr>
              <a:tblGrid>
                <a:gridCol w="1299175">
                  <a:extLst>
                    <a:ext uri="{9D8B030D-6E8A-4147-A177-3AD203B41FA5}">
                      <a16:colId xmlns:a16="http://schemas.microsoft.com/office/drawing/2014/main" val="20000"/>
                    </a:ext>
                  </a:extLst>
                </a:gridCol>
                <a:gridCol w="3502000">
                  <a:extLst>
                    <a:ext uri="{9D8B030D-6E8A-4147-A177-3AD203B41FA5}">
                      <a16:colId xmlns:a16="http://schemas.microsoft.com/office/drawing/2014/main" val="20001"/>
                    </a:ext>
                  </a:extLst>
                </a:gridCol>
              </a:tblGrid>
              <a:tr h="7975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1</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just" rtl="0">
                        <a:spcBef>
                          <a:spcPts val="0"/>
                        </a:spcBef>
                        <a:spcAft>
                          <a:spcPts val="0"/>
                        </a:spcAft>
                        <a:buNone/>
                      </a:pPr>
                      <a:r>
                        <a:rPr lang="uk-UA" sz="2000">
                          <a:solidFill>
                            <a:schemeClr val="dk1"/>
                          </a:solidFill>
                          <a:latin typeface="Arial"/>
                          <a:ea typeface="Arial"/>
                          <a:cs typeface="Arial"/>
                          <a:sym typeface="Arial"/>
                        </a:rPr>
                        <a:t>Веб-програмування та веб-дизайн</a:t>
                      </a:r>
                      <a:endParaRPr sz="2000">
                        <a:solidFill>
                          <a:schemeClr val="dk1"/>
                        </a:solidFill>
                        <a:latin typeface="Arial"/>
                        <a:ea typeface="Arial"/>
                        <a:cs typeface="Arial"/>
                        <a:sym typeface="Arial"/>
                      </a:endParaRPr>
                    </a:p>
                  </a:txBody>
                  <a:tcPr marL="68575" marR="68575" marT="0" marB="0" anchor="ctr">
                    <a:solidFill>
                      <a:srgbClr val="DDEAF6"/>
                    </a:solidFill>
                  </a:tcPr>
                </a:tc>
                <a:extLst>
                  <a:ext uri="{0D108BD9-81ED-4DB2-BD59-A6C34878D82A}">
                    <a16:rowId xmlns:a16="http://schemas.microsoft.com/office/drawing/2014/main" val="10000"/>
                  </a:ext>
                </a:extLst>
              </a:tr>
            </a:tbl>
          </a:graphicData>
        </a:graphic>
      </p:graphicFrame>
      <p:sp>
        <p:nvSpPr>
          <p:cNvPr id="100" name="Google Shape;100;p15"/>
          <p:cNvSpPr txBox="1"/>
          <p:nvPr/>
        </p:nvSpPr>
        <p:spPr>
          <a:xfrm>
            <a:off x="236550" y="1330375"/>
            <a:ext cx="8994900" cy="58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UA" sz="1286">
                <a:solidFill>
                  <a:schemeClr val="dk1"/>
                </a:solidFill>
              </a:rPr>
              <a:t>Метою вивчення дисципліни полягає в наданні студентам базових знань та навичок у сфері веб-розробки та веб-дизайну, використовуючи HTML і CSS. Надати студентам розуміння структури та синтаксису мови HTML (Hypertext Markup Language), яка визначає структуру та контент веб-сторінок. Навчити студентів основам мови CSS (Cascading Style Sheets), що відповідає за стиль, вигляд та макет веб-сторінок. Дати можливість студентам створювати базові веб-сайти, включаючи розмітку, текст, зображення та стилізацію. Сприяти розвитку творчого мислення у студентів, дозволяючи їм розробляти власний дизайн та концепції веб-сайтів.</a:t>
            </a:r>
            <a:endParaRPr sz="1286">
              <a:solidFill>
                <a:schemeClr val="dk1"/>
              </a:solidFill>
            </a:endParaRPr>
          </a:p>
          <a:p>
            <a:pPr marL="0" lvl="0" indent="0" algn="l" rtl="0">
              <a:spcBef>
                <a:spcPts val="0"/>
              </a:spcBef>
              <a:spcAft>
                <a:spcPts val="0"/>
              </a:spcAft>
              <a:buNone/>
            </a:pPr>
            <a:r>
              <a:rPr lang="uk-UA" sz="1286">
                <a:solidFill>
                  <a:schemeClr val="dk1"/>
                </a:solidFill>
              </a:rPr>
              <a:t>Під час вивчення дисципліни здобувач вищої освіти (ЗВО) має набути або розширити наступні загальні (ЗКх) та спеціальні (СКх) компетентності, передбачені освітньою програмою:</a:t>
            </a:r>
            <a:endParaRPr sz="1286">
              <a:solidFill>
                <a:schemeClr val="dk1"/>
              </a:solidFill>
            </a:endParaRPr>
          </a:p>
          <a:p>
            <a:pPr marL="0" lvl="0" indent="0" algn="l" rtl="0">
              <a:spcBef>
                <a:spcPts val="0"/>
              </a:spcBef>
              <a:spcAft>
                <a:spcPts val="0"/>
              </a:spcAft>
              <a:buNone/>
            </a:pPr>
            <a:r>
              <a:rPr lang="uk-UA" sz="1286">
                <a:solidFill>
                  <a:schemeClr val="dk1"/>
                </a:solidFill>
              </a:rPr>
              <a:t>ЗК 3 – Здатність спілкуватися з представниками інших професійних груп різного рівня. </a:t>
            </a:r>
            <a:endParaRPr sz="1286">
              <a:solidFill>
                <a:schemeClr val="dk1"/>
              </a:solidFill>
            </a:endParaRPr>
          </a:p>
          <a:p>
            <a:pPr marL="0" lvl="0" indent="0" algn="l" rtl="0">
              <a:spcBef>
                <a:spcPts val="0"/>
              </a:spcBef>
              <a:spcAft>
                <a:spcPts val="0"/>
              </a:spcAft>
              <a:buNone/>
            </a:pPr>
            <a:r>
              <a:rPr lang="uk-UA" sz="1286">
                <a:solidFill>
                  <a:schemeClr val="dk1"/>
                </a:solidFill>
              </a:rPr>
              <a:t>СК 6 – Здатність застосовувати у практиці дизайну виражальні художньо-пластичні можливості різних видів матеріалів, інноваційних методів і  технологій.</a:t>
            </a:r>
            <a:endParaRPr sz="1286">
              <a:solidFill>
                <a:schemeClr val="dk1"/>
              </a:solidFill>
            </a:endParaRPr>
          </a:p>
          <a:p>
            <a:pPr marL="0" lvl="0" indent="0" algn="l" rtl="0">
              <a:spcBef>
                <a:spcPts val="0"/>
              </a:spcBef>
              <a:spcAft>
                <a:spcPts val="0"/>
              </a:spcAft>
              <a:buNone/>
            </a:pPr>
            <a:r>
              <a:rPr lang="uk-UA" sz="1286">
                <a:solidFill>
                  <a:schemeClr val="dk1"/>
                </a:solidFill>
              </a:rPr>
              <a:t>СК 7 – Здатність застосовувати засоби спеціального рисунка та живопису (за спеціалізаціями), а також методики використання апаратних і програмних засобів комп’ютерних технологій.</a:t>
            </a:r>
            <a:endParaRPr sz="1286">
              <a:solidFill>
                <a:schemeClr val="dk1"/>
              </a:solidFill>
            </a:endParaRPr>
          </a:p>
          <a:p>
            <a:pPr marL="0" lvl="0" indent="0" algn="l" rtl="0">
              <a:spcBef>
                <a:spcPts val="0"/>
              </a:spcBef>
              <a:spcAft>
                <a:spcPts val="0"/>
              </a:spcAft>
              <a:buNone/>
            </a:pPr>
            <a:r>
              <a:rPr lang="uk-UA" sz="1286">
                <a:solidFill>
                  <a:schemeClr val="dk1"/>
                </a:solidFill>
              </a:rPr>
              <a:t>СК 9 –  Здатність створювати затребуваний на ринку та суспільно відповідальний продукт дизайну (товари і послуги).</a:t>
            </a:r>
            <a:endParaRPr sz="1286">
              <a:solidFill>
                <a:schemeClr val="dk1"/>
              </a:solidFill>
            </a:endParaRPr>
          </a:p>
          <a:p>
            <a:pPr marL="0" lvl="0" indent="0" algn="l" rtl="0">
              <a:spcBef>
                <a:spcPts val="0"/>
              </a:spcBef>
              <a:spcAft>
                <a:spcPts val="0"/>
              </a:spcAft>
              <a:buNone/>
            </a:pPr>
            <a:r>
              <a:rPr lang="uk-UA" sz="1286">
                <a:solidFill>
                  <a:schemeClr val="dk1"/>
                </a:solidFill>
              </a:rPr>
              <a:t>Основними завданнями вивчення дисципліни “Веб-програмування та дизайн” є:</a:t>
            </a:r>
            <a:endParaRPr sz="1286">
              <a:solidFill>
                <a:schemeClr val="dk1"/>
              </a:solidFill>
            </a:endParaRPr>
          </a:p>
          <a:p>
            <a:pPr marL="0" lvl="0" indent="0" algn="l" rtl="0">
              <a:spcBef>
                <a:spcPts val="0"/>
              </a:spcBef>
              <a:spcAft>
                <a:spcPts val="0"/>
              </a:spcAft>
              <a:buNone/>
            </a:pPr>
            <a:r>
              <a:rPr lang="uk-UA" sz="1286">
                <a:solidFill>
                  <a:schemeClr val="dk1"/>
                </a:solidFill>
              </a:rPr>
              <a:t>1)	Навчитися правильно використовувати HTML-теги для створення основної структури веб-сторінки: заголовки, абзаци, списки тощо.</a:t>
            </a:r>
            <a:endParaRPr sz="1286">
              <a:solidFill>
                <a:schemeClr val="dk1"/>
              </a:solidFill>
            </a:endParaRPr>
          </a:p>
          <a:p>
            <a:pPr marL="0" lvl="0" indent="0" algn="l" rtl="0">
              <a:spcBef>
                <a:spcPts val="0"/>
              </a:spcBef>
              <a:spcAft>
                <a:spcPts val="0"/>
              </a:spcAft>
              <a:buNone/>
            </a:pPr>
            <a:r>
              <a:rPr lang="uk-UA" sz="1286">
                <a:solidFill>
                  <a:schemeClr val="dk1"/>
                </a:solidFill>
              </a:rPr>
              <a:t>2)	Ознайомлення з тегами форм для створення різноманітних форм на веб-сторінці (наприклад, контактні форми).</a:t>
            </a:r>
            <a:endParaRPr sz="1286">
              <a:solidFill>
                <a:schemeClr val="dk1"/>
              </a:solidFill>
            </a:endParaRPr>
          </a:p>
          <a:p>
            <a:pPr marL="0" lvl="0" indent="0" algn="l" rtl="0">
              <a:spcBef>
                <a:spcPts val="0"/>
              </a:spcBef>
              <a:spcAft>
                <a:spcPts val="0"/>
              </a:spcAft>
              <a:buNone/>
            </a:pPr>
            <a:r>
              <a:rPr lang="uk-UA" sz="1286">
                <a:solidFill>
                  <a:schemeClr val="dk1"/>
                </a:solidFill>
              </a:rPr>
              <a:t>3)	Вивчення та практика вставлення зображень, відео та інших мультимедійних елементів за допомогою тегів.</a:t>
            </a:r>
            <a:endParaRPr sz="1286">
              <a:solidFill>
                <a:schemeClr val="dk1"/>
              </a:solidFill>
            </a:endParaRPr>
          </a:p>
          <a:p>
            <a:pPr marL="0" lvl="0" indent="0" algn="l" rtl="0">
              <a:spcBef>
                <a:spcPts val="0"/>
              </a:spcBef>
              <a:spcAft>
                <a:spcPts val="0"/>
              </a:spcAft>
              <a:buNone/>
            </a:pPr>
            <a:r>
              <a:rPr lang="uk-UA" sz="1286">
                <a:solidFill>
                  <a:schemeClr val="dk1"/>
                </a:solidFill>
              </a:rPr>
              <a:t>4)	Навчання створення гіперпосилань для навігації між сторінками та сайтами.</a:t>
            </a:r>
            <a:endParaRPr sz="1286">
              <a:solidFill>
                <a:schemeClr val="dk1"/>
              </a:solidFill>
            </a:endParaRPr>
          </a:p>
          <a:p>
            <a:pPr marL="0" lvl="0" indent="0" algn="l" rtl="0">
              <a:spcBef>
                <a:spcPts val="0"/>
              </a:spcBef>
              <a:spcAft>
                <a:spcPts val="0"/>
              </a:spcAft>
              <a:buNone/>
            </a:pPr>
            <a:r>
              <a:rPr lang="uk-UA" sz="1286">
                <a:solidFill>
                  <a:schemeClr val="dk1"/>
                </a:solidFill>
              </a:rPr>
              <a:t>5)	Вивчення засобів CSS для зміни кольорів, шрифтів, розмірів тексту та інших базових стилів.</a:t>
            </a:r>
            <a:endParaRPr sz="1286">
              <a:solidFill>
                <a:schemeClr val="dk1"/>
              </a:solidFill>
            </a:endParaRPr>
          </a:p>
          <a:p>
            <a:pPr marL="0" lvl="0" indent="0" algn="l" rtl="0">
              <a:spcBef>
                <a:spcPts val="0"/>
              </a:spcBef>
              <a:spcAft>
                <a:spcPts val="0"/>
              </a:spcAft>
              <a:buNone/>
            </a:pPr>
            <a:r>
              <a:rPr lang="uk-UA" sz="1286">
                <a:solidFill>
                  <a:schemeClr val="dk1"/>
                </a:solidFill>
              </a:rPr>
              <a:t>6)	Практика використання різних селекторів для точного визначення елементів, які ви хочете стилізувати.</a:t>
            </a:r>
            <a:endParaRPr sz="1286">
              <a:solidFill>
                <a:schemeClr val="dk1"/>
              </a:solidFill>
            </a:endParaRPr>
          </a:p>
          <a:p>
            <a:pPr marL="0" lvl="0" indent="0" algn="l" rtl="0">
              <a:spcBef>
                <a:spcPts val="0"/>
              </a:spcBef>
              <a:spcAft>
                <a:spcPts val="0"/>
              </a:spcAft>
              <a:buNone/>
            </a:pPr>
            <a:endParaRPr sz="1286">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p:cNvPicPr preferRelativeResize="0"/>
          <p:nvPr/>
        </p:nvPicPr>
        <p:blipFill rotWithShape="1">
          <a:blip r:embed="rId3">
            <a:alphaModFix/>
          </a:blip>
          <a:srcRect/>
          <a:stretch/>
        </p:blipFill>
        <p:spPr>
          <a:xfrm>
            <a:off x="0" y="0"/>
            <a:ext cx="10439401" cy="7559675"/>
          </a:xfrm>
          <a:prstGeom prst="rect">
            <a:avLst/>
          </a:prstGeom>
          <a:noFill/>
          <a:ln>
            <a:noFill/>
          </a:ln>
        </p:spPr>
      </p:pic>
      <p:graphicFrame>
        <p:nvGraphicFramePr>
          <p:cNvPr id="106" name="Google Shape;106;p16"/>
          <p:cNvGraphicFramePr/>
          <p:nvPr/>
        </p:nvGraphicFramePr>
        <p:xfrm>
          <a:off x="2808050" y="182350"/>
          <a:ext cx="3000000" cy="3000000"/>
        </p:xfrm>
        <a:graphic>
          <a:graphicData uri="http://schemas.openxmlformats.org/drawingml/2006/table">
            <a:tbl>
              <a:tblPr firstRow="1" firstCol="1" bandRow="1">
                <a:noFill/>
                <a:tableStyleId>{68D10F8E-1F05-4657-B9EC-50DCADE725C7}</a:tableStyleId>
              </a:tblPr>
              <a:tblGrid>
                <a:gridCol w="1299175">
                  <a:extLst>
                    <a:ext uri="{9D8B030D-6E8A-4147-A177-3AD203B41FA5}">
                      <a16:colId xmlns:a16="http://schemas.microsoft.com/office/drawing/2014/main" val="20000"/>
                    </a:ext>
                  </a:extLst>
                </a:gridCol>
                <a:gridCol w="3502000">
                  <a:extLst>
                    <a:ext uri="{9D8B030D-6E8A-4147-A177-3AD203B41FA5}">
                      <a16:colId xmlns:a16="http://schemas.microsoft.com/office/drawing/2014/main" val="20001"/>
                    </a:ext>
                  </a:extLst>
                </a:gridCol>
                <a:gridCol w="1527600">
                  <a:extLst>
                    <a:ext uri="{9D8B030D-6E8A-4147-A177-3AD203B41FA5}">
                      <a16:colId xmlns:a16="http://schemas.microsoft.com/office/drawing/2014/main" val="20002"/>
                    </a:ext>
                  </a:extLst>
                </a:gridCol>
              </a:tblGrid>
              <a:tr h="7975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2</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Візуалізація даних</a:t>
                      </a:r>
                      <a:endParaRPr sz="2000" b="1">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bl>
          </a:graphicData>
        </a:graphic>
      </p:graphicFrame>
      <p:sp>
        <p:nvSpPr>
          <p:cNvPr id="107" name="Google Shape;107;p16"/>
          <p:cNvSpPr txBox="1"/>
          <p:nvPr/>
        </p:nvSpPr>
        <p:spPr>
          <a:xfrm>
            <a:off x="213950" y="1183475"/>
            <a:ext cx="9672900" cy="59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UA" sz="1586">
                <a:solidFill>
                  <a:schemeClr val="dk1"/>
                </a:solidFill>
              </a:rPr>
              <a:t>Основним завданням дисципліни є вивчення методів та технік представлення даних у вигляді візуальних елементів. Студенти матимуть можливість ознайомитися з основними принципами та методиками візуалізації даних, а також вивчити і застосовувати їх у контексті дизайну для ефективного візуального представлення різноманітних інформаційних наборів. </a:t>
            </a:r>
            <a:endParaRPr sz="1586">
              <a:solidFill>
                <a:schemeClr val="dk1"/>
              </a:solidFill>
            </a:endParaRPr>
          </a:p>
          <a:p>
            <a:pPr marL="0" lvl="0" indent="0" algn="l" rtl="0">
              <a:spcBef>
                <a:spcPts val="0"/>
              </a:spcBef>
              <a:spcAft>
                <a:spcPts val="0"/>
              </a:spcAft>
              <a:buNone/>
            </a:pPr>
            <a:r>
              <a:rPr lang="uk-UA" sz="1586">
                <a:solidFill>
                  <a:schemeClr val="dk1"/>
                </a:solidFill>
              </a:rPr>
              <a:t>Реалізація основного завдання передбачає:</a:t>
            </a:r>
            <a:endParaRPr sz="1586">
              <a:solidFill>
                <a:schemeClr val="dk1"/>
              </a:solidFill>
            </a:endParaRPr>
          </a:p>
          <a:p>
            <a:pPr marL="0" lvl="0" indent="0" algn="l" rtl="0">
              <a:spcBef>
                <a:spcPts val="0"/>
              </a:spcBef>
              <a:spcAft>
                <a:spcPts val="0"/>
              </a:spcAft>
              <a:buNone/>
            </a:pPr>
            <a:r>
              <a:rPr lang="uk-UA" sz="1586">
                <a:solidFill>
                  <a:schemeClr val="dk1"/>
                </a:solidFill>
              </a:rPr>
              <a:t>–	вивчення інструментів та технологій для створення візуальних елементів, включаючи графіки, діаграми, карти та інші графічні засоби ;</a:t>
            </a:r>
            <a:endParaRPr sz="1586">
              <a:solidFill>
                <a:schemeClr val="dk1"/>
              </a:solidFill>
            </a:endParaRPr>
          </a:p>
          <a:p>
            <a:pPr marL="0" lvl="0" indent="0" algn="l" rtl="0">
              <a:spcBef>
                <a:spcPts val="0"/>
              </a:spcBef>
              <a:spcAft>
                <a:spcPts val="0"/>
              </a:spcAft>
              <a:buNone/>
            </a:pPr>
            <a:r>
              <a:rPr lang="uk-UA" sz="1586">
                <a:solidFill>
                  <a:schemeClr val="dk1"/>
                </a:solidFill>
              </a:rPr>
              <a:t>–	 ознайомлення із засобами аналізу та інтерпретації даних для створення інформативних візуалізацій;</a:t>
            </a:r>
            <a:endParaRPr sz="1586">
              <a:solidFill>
                <a:schemeClr val="dk1"/>
              </a:solidFill>
            </a:endParaRPr>
          </a:p>
          <a:p>
            <a:pPr marL="0" lvl="0" indent="0" algn="l" rtl="0">
              <a:spcBef>
                <a:spcPts val="0"/>
              </a:spcBef>
              <a:spcAft>
                <a:spcPts val="0"/>
              </a:spcAft>
              <a:buNone/>
            </a:pPr>
            <a:r>
              <a:rPr lang="uk-UA" sz="1586">
                <a:solidFill>
                  <a:schemeClr val="dk1"/>
                </a:solidFill>
              </a:rPr>
              <a:t>–	 розвиток творчих і аналітичних навичок у контексті вирішення завдань, пов'язаних із дизайном візуальних комунікацій з використанням візуалізації даних;</a:t>
            </a:r>
            <a:endParaRPr sz="1586">
              <a:solidFill>
                <a:schemeClr val="dk1"/>
              </a:solidFill>
            </a:endParaRPr>
          </a:p>
          <a:p>
            <a:pPr marL="0" lvl="0" indent="0" algn="l" rtl="0">
              <a:spcBef>
                <a:spcPts val="0"/>
              </a:spcBef>
              <a:spcAft>
                <a:spcPts val="0"/>
              </a:spcAft>
              <a:buNone/>
            </a:pPr>
            <a:r>
              <a:rPr lang="uk-UA" sz="1586">
                <a:solidFill>
                  <a:schemeClr val="dk1"/>
                </a:solidFill>
              </a:rPr>
              <a:t>–	 виконання практичних завдань, які дозволяють студентам застосовувати отримані знання в реальних проектах та подальшому професійному розвитку.</a:t>
            </a:r>
            <a:endParaRPr sz="1586">
              <a:solidFill>
                <a:schemeClr val="dk1"/>
              </a:solidFill>
            </a:endParaRPr>
          </a:p>
          <a:p>
            <a:pPr marL="0" lvl="0" indent="0" algn="l" rtl="0">
              <a:spcBef>
                <a:spcPts val="0"/>
              </a:spcBef>
              <a:spcAft>
                <a:spcPts val="0"/>
              </a:spcAft>
              <a:buNone/>
            </a:pPr>
            <a:r>
              <a:rPr lang="uk-UA" sz="1586" b="1">
                <a:solidFill>
                  <a:schemeClr val="dk1"/>
                </a:solidFill>
              </a:rPr>
              <a:t>Зміст дисципліни:</a:t>
            </a:r>
            <a:endParaRPr sz="1586" b="1">
              <a:solidFill>
                <a:schemeClr val="dk1"/>
              </a:solidFill>
            </a:endParaRPr>
          </a:p>
          <a:p>
            <a:pPr marL="0" lvl="0" indent="0" algn="l" rtl="0">
              <a:spcBef>
                <a:spcPts val="0"/>
              </a:spcBef>
              <a:spcAft>
                <a:spcPts val="0"/>
              </a:spcAft>
              <a:buNone/>
            </a:pPr>
            <a:r>
              <a:rPr lang="uk-UA" sz="1586">
                <a:solidFill>
                  <a:schemeClr val="dk1"/>
                </a:solidFill>
              </a:rPr>
              <a:t>Визначення сутності віртуалізації даних та її роль у сучасному інформаційному середовищі. Огляд основних концепцій та підходів до віртуалізації даних. Розгляд етапів віртуалізації даних: від аналізу до реалізації. Огляд різних методів та підходів до віртуалізації даних.</a:t>
            </a:r>
            <a:endParaRPr sz="1586">
              <a:solidFill>
                <a:schemeClr val="dk1"/>
              </a:solidFill>
            </a:endParaRPr>
          </a:p>
          <a:p>
            <a:pPr marL="0" lvl="0" indent="0" algn="l" rtl="0">
              <a:spcBef>
                <a:spcPts val="0"/>
              </a:spcBef>
              <a:spcAft>
                <a:spcPts val="0"/>
              </a:spcAft>
              <a:buNone/>
            </a:pPr>
            <a:r>
              <a:rPr lang="uk-UA" sz="1586">
                <a:solidFill>
                  <a:schemeClr val="dk1"/>
                </a:solidFill>
              </a:rPr>
              <a:t> Вивчення сучасних інструментів та платформ для віртуалізації даних. Практичне використання інструментів для створення та управління віртуальними середовищами даних. Засоби та техніки візуалізації віртуалізованих даних. Практичні аспекти створення візуальних представлень віртуалізованих даних. Аналіз важливості захисту даних у віртуальних середовищах. Вивчення засобів забезпечення безпеки та конфіденційності віртуалізованих даних. Розгляд сучасних тенденцій та інновацій у віртуалізації даних. Аналіз перспектив використання віртуалізації даних у різних галузях.</a:t>
            </a:r>
            <a:endParaRPr sz="1586">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a:stretch/>
        </p:blipFill>
        <p:spPr>
          <a:xfrm>
            <a:off x="0" y="0"/>
            <a:ext cx="10439401" cy="7559675"/>
          </a:xfrm>
          <a:prstGeom prst="rect">
            <a:avLst/>
          </a:prstGeom>
          <a:noFill/>
          <a:ln>
            <a:noFill/>
          </a:ln>
        </p:spPr>
      </p:pic>
      <p:graphicFrame>
        <p:nvGraphicFramePr>
          <p:cNvPr id="113" name="Google Shape;113;p17"/>
          <p:cNvGraphicFramePr/>
          <p:nvPr/>
        </p:nvGraphicFramePr>
        <p:xfrm>
          <a:off x="915575" y="1319925"/>
          <a:ext cx="3000000" cy="3000000"/>
        </p:xfrm>
        <a:graphic>
          <a:graphicData uri="http://schemas.openxmlformats.org/drawingml/2006/table">
            <a:tbl>
              <a:tblPr firstRow="1" firstCol="1" bandRow="1">
                <a:noFill/>
                <a:tableStyleId>{68D10F8E-1F05-4657-B9EC-50DCADE725C7}</a:tableStyleId>
              </a:tblPr>
              <a:tblGrid>
                <a:gridCol w="1299175">
                  <a:extLst>
                    <a:ext uri="{9D8B030D-6E8A-4147-A177-3AD203B41FA5}">
                      <a16:colId xmlns:a16="http://schemas.microsoft.com/office/drawing/2014/main" val="20000"/>
                    </a:ext>
                  </a:extLst>
                </a:gridCol>
                <a:gridCol w="3502000">
                  <a:extLst>
                    <a:ext uri="{9D8B030D-6E8A-4147-A177-3AD203B41FA5}">
                      <a16:colId xmlns:a16="http://schemas.microsoft.com/office/drawing/2014/main" val="20001"/>
                    </a:ext>
                  </a:extLst>
                </a:gridCol>
              </a:tblGrid>
              <a:tr h="9304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3</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Бренд, брендинг і айдентика</a:t>
                      </a:r>
                      <a:endParaRPr sz="20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bl>
          </a:graphicData>
        </a:graphic>
      </p:graphicFrame>
      <p:sp>
        <p:nvSpPr>
          <p:cNvPr id="114" name="Google Shape;114;p17"/>
          <p:cNvSpPr txBox="1"/>
          <p:nvPr/>
        </p:nvSpPr>
        <p:spPr>
          <a:xfrm>
            <a:off x="455875" y="2545825"/>
            <a:ext cx="8730300" cy="4825500"/>
          </a:xfrm>
          <a:prstGeom prst="rect">
            <a:avLst/>
          </a:prstGeom>
          <a:noFill/>
          <a:ln>
            <a:noFill/>
          </a:ln>
        </p:spPr>
        <p:txBody>
          <a:bodyPr spcFirstLastPara="1" wrap="square" lIns="91425" tIns="91425" rIns="91425" bIns="91425" anchor="t" anchorCtr="0">
            <a:spAutoFit/>
          </a:bodyPr>
          <a:lstStyle/>
          <a:p>
            <a:pPr marL="0" marR="165100" lvl="0" indent="269999" algn="just" rtl="0">
              <a:spcBef>
                <a:spcPts val="0"/>
              </a:spcBef>
              <a:spcAft>
                <a:spcPts val="0"/>
              </a:spcAft>
              <a:buClr>
                <a:schemeClr val="dk1"/>
              </a:buClr>
              <a:buSzPts val="1100"/>
              <a:buFont typeface="Arial"/>
              <a:buNone/>
            </a:pPr>
            <a:r>
              <a:rPr lang="uk-UA" sz="1000" b="1" i="1">
                <a:solidFill>
                  <a:schemeClr val="dk1"/>
                </a:solidFill>
              </a:rPr>
              <a:t>Основним завданням</a:t>
            </a:r>
            <a:r>
              <a:rPr lang="uk-UA" sz="1000">
                <a:solidFill>
                  <a:schemeClr val="dk1"/>
                </a:solidFill>
              </a:rPr>
              <a:t> дисципліни є вивчення основних прийомів, методів та оволодіння навичками створення сучасних графічних проєктів.</a:t>
            </a:r>
            <a:endParaRPr sz="1000">
              <a:solidFill>
                <a:schemeClr val="dk1"/>
              </a:solidFill>
            </a:endParaRPr>
          </a:p>
          <a:p>
            <a:pPr marL="0" marR="165100" lvl="0" indent="269999" algn="just" rtl="0">
              <a:spcBef>
                <a:spcPts val="0"/>
              </a:spcBef>
              <a:spcAft>
                <a:spcPts val="0"/>
              </a:spcAft>
              <a:buClr>
                <a:schemeClr val="dk1"/>
              </a:buClr>
              <a:buSzPts val="1100"/>
              <a:buFont typeface="Arial"/>
              <a:buNone/>
            </a:pPr>
            <a:r>
              <a:rPr lang="uk-UA" sz="1000">
                <a:solidFill>
                  <a:schemeClr val="dk1"/>
                </a:solidFill>
              </a:rPr>
              <a:t>Реалізація основного завдання передбачає:</a:t>
            </a:r>
            <a:endParaRPr sz="1000">
              <a:solidFill>
                <a:schemeClr val="dk1"/>
              </a:solidFill>
            </a:endParaRPr>
          </a:p>
          <a:p>
            <a:pPr marL="0" marR="165100" lvl="0" indent="269999" algn="just" rtl="0">
              <a:lnSpc>
                <a:spcPct val="115000"/>
              </a:lnSpc>
              <a:spcBef>
                <a:spcPts val="0"/>
              </a:spcBef>
              <a:spcAft>
                <a:spcPts val="0"/>
              </a:spcAft>
              <a:buClr>
                <a:schemeClr val="dk1"/>
              </a:buClr>
              <a:buSzPts val="1100"/>
              <a:buFont typeface="Arial"/>
              <a:buNone/>
            </a:pPr>
            <a:r>
              <a:rPr lang="uk-UA" sz="1000">
                <a:solidFill>
                  <a:schemeClr val="dk1"/>
                </a:solidFill>
              </a:rPr>
              <a:t>– пошук креативних ідей;</a:t>
            </a:r>
            <a:endParaRPr sz="1000">
              <a:solidFill>
                <a:schemeClr val="dk1"/>
              </a:solidFill>
            </a:endParaRPr>
          </a:p>
          <a:p>
            <a:pPr marL="0" marR="177800" lvl="0" indent="269999" algn="just" rtl="0">
              <a:spcBef>
                <a:spcPts val="0"/>
              </a:spcBef>
              <a:spcAft>
                <a:spcPts val="0"/>
              </a:spcAft>
              <a:buClr>
                <a:schemeClr val="dk1"/>
              </a:buClr>
              <a:buSzPts val="1100"/>
              <a:buFont typeface="Arial"/>
              <a:buNone/>
            </a:pPr>
            <a:r>
              <a:rPr lang="uk-UA" sz="1000">
                <a:solidFill>
                  <a:schemeClr val="dk1"/>
                </a:solidFill>
              </a:rPr>
              <a:t>– розробку авторської айдентики та фірмового стилю;</a:t>
            </a:r>
            <a:endParaRPr sz="1000">
              <a:solidFill>
                <a:schemeClr val="dk1"/>
              </a:solidFill>
            </a:endParaRPr>
          </a:p>
          <a:p>
            <a:pPr marL="0" marR="177800" lvl="0" indent="269999" algn="just" rtl="0">
              <a:spcBef>
                <a:spcPts val="0"/>
              </a:spcBef>
              <a:spcAft>
                <a:spcPts val="0"/>
              </a:spcAft>
              <a:buClr>
                <a:schemeClr val="dk1"/>
              </a:buClr>
              <a:buSzPts val="1100"/>
              <a:buFont typeface="Arial"/>
              <a:buNone/>
            </a:pPr>
            <a:r>
              <a:rPr lang="uk-UA" sz="1000">
                <a:solidFill>
                  <a:schemeClr val="dk1"/>
                </a:solidFill>
              </a:rPr>
              <a:t>– створення візуальних образів айдентики тощо.</a:t>
            </a:r>
            <a:endParaRPr sz="1000">
              <a:solidFill>
                <a:schemeClr val="dk1"/>
              </a:solidFill>
            </a:endParaRPr>
          </a:p>
          <a:p>
            <a:pPr marL="0" marR="215900" lvl="0" indent="269999" algn="just" rtl="0">
              <a:lnSpc>
                <a:spcPct val="100000"/>
              </a:lnSpc>
              <a:spcBef>
                <a:spcPts val="0"/>
              </a:spcBef>
              <a:spcAft>
                <a:spcPts val="0"/>
              </a:spcAft>
              <a:buNone/>
            </a:pPr>
            <a:endParaRPr sz="1000" b="1" i="1">
              <a:solidFill>
                <a:schemeClr val="dk1"/>
              </a:solidFill>
            </a:endParaRPr>
          </a:p>
          <a:p>
            <a:pPr marL="0" marR="215900" lvl="0" indent="269999" algn="just" rtl="0">
              <a:lnSpc>
                <a:spcPct val="100000"/>
              </a:lnSpc>
              <a:spcBef>
                <a:spcPts val="0"/>
              </a:spcBef>
              <a:spcAft>
                <a:spcPts val="0"/>
              </a:spcAft>
              <a:buClr>
                <a:schemeClr val="dk1"/>
              </a:buClr>
              <a:buSzPts val="1100"/>
              <a:buFont typeface="Arial"/>
              <a:buNone/>
            </a:pPr>
            <a:r>
              <a:rPr lang="uk-UA" sz="1000" b="1" i="1">
                <a:solidFill>
                  <a:schemeClr val="dk1"/>
                </a:solidFill>
              </a:rPr>
              <a:t>Метою </a:t>
            </a:r>
            <a:r>
              <a:rPr lang="uk-UA" sz="1000">
                <a:solidFill>
                  <a:schemeClr val="dk1"/>
                </a:solidFill>
              </a:rPr>
              <a:t>вивчення дисципліни "</a:t>
            </a:r>
            <a:r>
              <a:rPr lang="uk-UA" sz="1000" i="1">
                <a:solidFill>
                  <a:schemeClr val="dk1"/>
                </a:solidFill>
              </a:rPr>
              <a:t>Бренд, брендинг і айдентика</a:t>
            </a:r>
            <a:r>
              <a:rPr lang="uk-UA" sz="1000">
                <a:solidFill>
                  <a:schemeClr val="dk1"/>
                </a:solidFill>
              </a:rPr>
              <a:t>" є формування системи базових знань та вмінь для розробки фірмового стилю, аналізу елементів і складових корпоративної айдентики та створення єдиних корпоративних стилістичних рішень.</a:t>
            </a:r>
            <a:endParaRPr sz="1000">
              <a:solidFill>
                <a:schemeClr val="dk1"/>
              </a:solidFill>
            </a:endParaRPr>
          </a:p>
          <a:p>
            <a:pPr marL="0" marR="1371600" lvl="0" indent="269999" algn="l" rtl="0">
              <a:lnSpc>
                <a:spcPct val="100000"/>
              </a:lnSpc>
              <a:spcBef>
                <a:spcPts val="0"/>
              </a:spcBef>
              <a:spcAft>
                <a:spcPts val="0"/>
              </a:spcAft>
              <a:buNone/>
            </a:pPr>
            <a:endParaRPr sz="1000" b="1">
              <a:solidFill>
                <a:schemeClr val="dk1"/>
              </a:solidFill>
            </a:endParaRPr>
          </a:p>
          <a:p>
            <a:pPr marL="0" marR="1371600" lvl="0" indent="269999" algn="l" rtl="0">
              <a:lnSpc>
                <a:spcPct val="100000"/>
              </a:lnSpc>
              <a:spcBef>
                <a:spcPts val="0"/>
              </a:spcBef>
              <a:spcAft>
                <a:spcPts val="0"/>
              </a:spcAft>
              <a:buClr>
                <a:schemeClr val="dk1"/>
              </a:buClr>
              <a:buSzPts val="1100"/>
              <a:buFont typeface="Arial"/>
              <a:buNone/>
            </a:pPr>
            <a:r>
              <a:rPr lang="uk-UA" sz="1000" b="1">
                <a:solidFill>
                  <a:schemeClr val="dk1"/>
                </a:solidFill>
              </a:rPr>
              <a:t>Загальні та фахові компетентності, які повинні одержати слухачі курсу:</a:t>
            </a:r>
            <a:endParaRPr sz="1000" b="1">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ЗК 1 Здатність генерувати нові ідеї (креативність).</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ЗК 2 Вміння виявляти, ставити та розв’язувати проблеми.</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ЗК 5 Здатність розробляти та керувати проєктами.</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СК 9 Здатність створювати затребуваний на ринку та суспільно відповідальний продукт дизайну (товари і послуги).</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СК 10 Вміння переконливо демонструвати споживчу привабливу культурну цінність та економічну вартість створеного креативного продукту.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a:t>
            </a:r>
            <a:endParaRPr sz="1000">
              <a:solidFill>
                <a:schemeClr val="dk1"/>
              </a:solidFill>
            </a:endParaRPr>
          </a:p>
          <a:p>
            <a:pPr marL="0" lvl="0" indent="269999" algn="l" rtl="0">
              <a:lnSpc>
                <a:spcPct val="100000"/>
              </a:lnSpc>
              <a:spcBef>
                <a:spcPts val="0"/>
              </a:spcBef>
              <a:spcAft>
                <a:spcPts val="0"/>
              </a:spcAft>
              <a:buClr>
                <a:schemeClr val="dk1"/>
              </a:buClr>
              <a:buSzPts val="1100"/>
              <a:buFont typeface="Arial"/>
              <a:buNone/>
            </a:pPr>
            <a:r>
              <a:rPr lang="uk-UA" sz="1000" b="1">
                <a:solidFill>
                  <a:schemeClr val="dk1"/>
                </a:solidFill>
              </a:rPr>
              <a:t>Програмні результати навчання згідно з освітньо-професійною програмою:</a:t>
            </a:r>
            <a:endParaRPr sz="1000" b="1">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1 Генерувати ідеї для вироблення креативних дизайн-пропозицій, вибудовувати якісну та розгалужену систему комунікацій, застосовувати основні концепції візуальної комунікації у мистецькій та культурній сферах.</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5 Розробляти, формувати та контролювати основні етапи виконання проєкту.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7 Критично осмислювати теорії, принципи, методи та поняття з різних предметних галузей для розв’язання завдань і проблем у галузі дизайну.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17 Управляти процесом вироблення продукту дизайну (товарів і послуг) на різних етапах брендингу та ребрендингу (за спеціалізаціями).</a:t>
            </a:r>
            <a:endParaRPr sz="1000">
              <a:solidFill>
                <a:schemeClr val="dk1"/>
              </a:solidFill>
            </a:endParaRPr>
          </a:p>
          <a:p>
            <a:pPr marL="0" lvl="0" indent="269999" algn="l" rtl="0">
              <a:lnSpc>
                <a:spcPct val="100000"/>
              </a:lnSpc>
              <a:spcBef>
                <a:spcPts val="0"/>
              </a:spcBef>
              <a:spcAft>
                <a:spcPts val="0"/>
              </a:spcAft>
              <a:buNone/>
            </a:pPr>
            <a:r>
              <a:rPr lang="uk-UA" sz="1000">
                <a:solidFill>
                  <a:schemeClr val="dk1"/>
                </a:solidFill>
              </a:rPr>
              <a:t>ПРН 19 Уміння використовувати інструменти візуалізації і методології взаємодії зі споживачами, досліджувати їхні потреби, проєктувати клієнтоорієнтовані продукти і послуги.</a:t>
            </a:r>
            <a:endParaRPr sz="1000">
              <a:solidFill>
                <a:schemeClr val="dk1"/>
              </a:solidFill>
            </a:endParaRPr>
          </a:p>
          <a:p>
            <a:pPr marL="0" lvl="0" indent="269999" algn="l" rtl="0">
              <a:lnSpc>
                <a:spcPct val="100000"/>
              </a:lnSpc>
              <a:spcBef>
                <a:spcPts val="0"/>
              </a:spcBef>
              <a:spcAft>
                <a:spcPts val="0"/>
              </a:spcAft>
              <a:buNone/>
            </a:pPr>
            <a:endParaRPr sz="1000">
              <a:solidFill>
                <a:schemeClr val="dk1"/>
              </a:solidFill>
            </a:endParaRPr>
          </a:p>
          <a:p>
            <a:pPr marL="0" lvl="0" indent="431800" algn="l" rtl="0">
              <a:lnSpc>
                <a:spcPct val="115000"/>
              </a:lnSpc>
              <a:spcBef>
                <a:spcPts val="0"/>
              </a:spcBef>
              <a:spcAft>
                <a:spcPts val="400"/>
              </a:spcAft>
              <a:buNone/>
            </a:pPr>
            <a:r>
              <a:rPr lang="uk-UA" sz="1000">
                <a:solidFill>
                  <a:schemeClr val="dk1"/>
                </a:solidFill>
              </a:rPr>
              <a:t>Посилання на дисципліну в MOODLE:</a:t>
            </a:r>
            <a:r>
              <a:rPr lang="uk-UA" sz="1000">
                <a:solidFill>
                  <a:schemeClr val="dk1"/>
                </a:solidFill>
                <a:uFill>
                  <a:noFill/>
                </a:uFill>
                <a:hlinkClick r:id="rId4">
                  <a:extLst>
                    <a:ext uri="{A12FA001-AC4F-418D-AE19-62706E023703}">
                      <ahyp:hlinkClr xmlns:ahyp="http://schemas.microsoft.com/office/drawing/2018/hyperlinkcolor" val="tx"/>
                    </a:ext>
                  </a:extLst>
                </a:hlinkClick>
              </a:rPr>
              <a:t> </a:t>
            </a:r>
            <a:r>
              <a:rPr lang="uk-UA" sz="1000" u="sng">
                <a:solidFill>
                  <a:srgbClr val="1155CC"/>
                </a:solidFill>
                <a:hlinkClick r:id="rId4">
                  <a:extLst>
                    <a:ext uri="{A12FA001-AC4F-418D-AE19-62706E023703}">
                      <ahyp:hlinkClr xmlns:ahyp="http://schemas.microsoft.com/office/drawing/2018/hyperlinkcolor" val="tx"/>
                    </a:ext>
                  </a:extLst>
                </a:hlinkClick>
              </a:rPr>
              <a:t>https://eln.stu.cn.ua/course/view.php?id=6661</a:t>
            </a:r>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a:stretch/>
        </p:blipFill>
        <p:spPr>
          <a:xfrm>
            <a:off x="0" y="0"/>
            <a:ext cx="10439401" cy="7559675"/>
          </a:xfrm>
          <a:prstGeom prst="rect">
            <a:avLst/>
          </a:prstGeom>
          <a:noFill/>
          <a:ln>
            <a:noFill/>
          </a:ln>
        </p:spPr>
      </p:pic>
      <p:graphicFrame>
        <p:nvGraphicFramePr>
          <p:cNvPr id="120" name="Google Shape;120;p18"/>
          <p:cNvGraphicFramePr/>
          <p:nvPr/>
        </p:nvGraphicFramePr>
        <p:xfrm>
          <a:off x="774100" y="1171425"/>
          <a:ext cx="3000000" cy="3000000"/>
        </p:xfrm>
        <a:graphic>
          <a:graphicData uri="http://schemas.openxmlformats.org/drawingml/2006/table">
            <a:tbl>
              <a:tblPr firstRow="1" firstCol="1" bandRow="1">
                <a:noFill/>
                <a:tableStyleId>{68D10F8E-1F05-4657-B9EC-50DCADE725C7}</a:tableStyleId>
              </a:tblPr>
              <a:tblGrid>
                <a:gridCol w="1299175">
                  <a:extLst>
                    <a:ext uri="{9D8B030D-6E8A-4147-A177-3AD203B41FA5}">
                      <a16:colId xmlns:a16="http://schemas.microsoft.com/office/drawing/2014/main" val="20000"/>
                    </a:ext>
                  </a:extLst>
                </a:gridCol>
                <a:gridCol w="3502000">
                  <a:extLst>
                    <a:ext uri="{9D8B030D-6E8A-4147-A177-3AD203B41FA5}">
                      <a16:colId xmlns:a16="http://schemas.microsoft.com/office/drawing/2014/main" val="20001"/>
                    </a:ext>
                  </a:extLst>
                </a:gridCol>
              </a:tblGrid>
              <a:tr h="79755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4</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Маркетинг в дизайні</a:t>
                      </a:r>
                      <a:endParaRPr sz="20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bl>
          </a:graphicData>
        </a:graphic>
      </p:graphicFrame>
      <p:sp>
        <p:nvSpPr>
          <p:cNvPr id="121" name="Google Shape;121;p18"/>
          <p:cNvSpPr txBox="1"/>
          <p:nvPr/>
        </p:nvSpPr>
        <p:spPr>
          <a:xfrm>
            <a:off x="502100" y="2100325"/>
            <a:ext cx="9299400" cy="5418000"/>
          </a:xfrm>
          <a:prstGeom prst="rect">
            <a:avLst/>
          </a:prstGeom>
          <a:noFill/>
          <a:ln>
            <a:noFill/>
          </a:ln>
        </p:spPr>
        <p:txBody>
          <a:bodyPr spcFirstLastPara="1" wrap="square" lIns="91425" tIns="91425" rIns="91425" bIns="91425" anchor="t" anchorCtr="0">
            <a:spAutoFit/>
          </a:bodyPr>
          <a:lstStyle/>
          <a:p>
            <a:pPr marL="0" marR="165100" lvl="0" indent="269999" algn="just" rtl="0">
              <a:lnSpc>
                <a:spcPct val="100000"/>
              </a:lnSpc>
              <a:spcBef>
                <a:spcPts val="0"/>
              </a:spcBef>
              <a:spcAft>
                <a:spcPts val="0"/>
              </a:spcAft>
              <a:buClr>
                <a:schemeClr val="dk1"/>
              </a:buClr>
              <a:buSzPts val="1100"/>
              <a:buFont typeface="Arial"/>
              <a:buNone/>
            </a:pPr>
            <a:r>
              <a:rPr lang="uk-UA" sz="1000" b="1" i="1">
                <a:solidFill>
                  <a:schemeClr val="dk1"/>
                </a:solidFill>
              </a:rPr>
              <a:t>Основним завданням</a:t>
            </a:r>
            <a:r>
              <a:rPr lang="uk-UA" sz="1000">
                <a:solidFill>
                  <a:schemeClr val="dk1"/>
                </a:solidFill>
              </a:rPr>
              <a:t> дисципліни є вивчення ефективних та стратегічних комунікаційних інструментів у сфері бізнесу.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Реалізація основного завдання передбачає:</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розуміння ролі дизайну в маркетингових стратегіях, здобувачі мають засвоїти, як дизайн може впливати на сприйняття продуктів чи послуг, як інструмент для підсилення брендів та привертання уваги цільової аудиторії.</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отримання стратегічного бачення використання дизайну для досягнення бізнес-цілей;</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ознайомлення з практичними кейсами та вивчення найефективніших методів використання дизайну для підвищення продажів, взаємодії з клієнтами та створення конкурентних переваг;</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розвиток креативних та аналітичних навичок;</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засвоєння практичних навичок в області дизайну, аналізу маркетингових даних та створення стратегій, які враховують вимоги ринку та поведінку споживачів;</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розуміння етичних аспектів у маркетинговому дизайні та розвиток навичок створення продуктів та стратегій, які сприяють сталому розвитку;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засвоєння методів вимірювання та аналізу результатів маркетингових дизайн-стратегій для подальшого вдосконалення та управління ефективністю.</a:t>
            </a:r>
            <a:endParaRPr sz="1000">
              <a:solidFill>
                <a:schemeClr val="dk1"/>
              </a:solidFill>
            </a:endParaRPr>
          </a:p>
          <a:p>
            <a:pPr marL="0" lvl="0" indent="269999" algn="l" rtl="0">
              <a:lnSpc>
                <a:spcPct val="100000"/>
              </a:lnSpc>
              <a:spcBef>
                <a:spcPts val="0"/>
              </a:spcBef>
              <a:spcAft>
                <a:spcPts val="0"/>
              </a:spcAft>
              <a:buClr>
                <a:schemeClr val="dk1"/>
              </a:buClr>
              <a:buSzPts val="1100"/>
              <a:buFont typeface="Arial"/>
              <a:buNone/>
            </a:pPr>
            <a:r>
              <a:rPr lang="uk-UA" sz="1000" b="1">
                <a:solidFill>
                  <a:schemeClr val="dk1"/>
                </a:solidFill>
              </a:rPr>
              <a:t> </a:t>
            </a:r>
            <a:endParaRPr sz="1000" b="1">
              <a:solidFill>
                <a:schemeClr val="dk1"/>
              </a:solidFill>
            </a:endParaRPr>
          </a:p>
          <a:p>
            <a:pPr marL="0" marR="215900" lvl="0" indent="269999" algn="just" rtl="0">
              <a:lnSpc>
                <a:spcPct val="100000"/>
              </a:lnSpc>
              <a:spcBef>
                <a:spcPts val="0"/>
              </a:spcBef>
              <a:spcAft>
                <a:spcPts val="0"/>
              </a:spcAft>
              <a:buClr>
                <a:schemeClr val="dk1"/>
              </a:buClr>
              <a:buSzPts val="1100"/>
              <a:buFont typeface="Arial"/>
              <a:buNone/>
            </a:pPr>
            <a:r>
              <a:rPr lang="uk-UA" sz="1000" b="1" i="1">
                <a:solidFill>
                  <a:schemeClr val="dk1"/>
                </a:solidFill>
              </a:rPr>
              <a:t>Метою </a:t>
            </a:r>
            <a:r>
              <a:rPr lang="uk-UA" sz="1000">
                <a:solidFill>
                  <a:schemeClr val="dk1"/>
                </a:solidFill>
              </a:rPr>
              <a:t>вивчення дисципліни </a:t>
            </a:r>
            <a:r>
              <a:rPr lang="uk-UA" sz="1000" i="1">
                <a:solidFill>
                  <a:schemeClr val="dk1"/>
                </a:solidFill>
              </a:rPr>
              <a:t>"Маркетинг в дизайні" </a:t>
            </a:r>
            <a:r>
              <a:rPr lang="uk-UA" sz="1000">
                <a:solidFill>
                  <a:schemeClr val="dk1"/>
                </a:solidFill>
              </a:rPr>
              <a:t>є формування системи базових знань та вмінь у здобувачів для розуміння взаємодії маркетингових стратегій і дизайну для досягнення успішних бізнес-цілей.</a:t>
            </a:r>
            <a:endParaRPr sz="1000">
              <a:solidFill>
                <a:schemeClr val="dk1"/>
              </a:solidFill>
            </a:endParaRPr>
          </a:p>
          <a:p>
            <a:pPr marL="0" marR="21590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a:t>
            </a:r>
            <a:endParaRPr sz="1000">
              <a:solidFill>
                <a:schemeClr val="dk1"/>
              </a:solidFill>
            </a:endParaRPr>
          </a:p>
          <a:p>
            <a:pPr marL="0" marR="1371600" lvl="0" indent="269999" algn="l" rtl="0">
              <a:lnSpc>
                <a:spcPct val="100000"/>
              </a:lnSpc>
              <a:spcBef>
                <a:spcPts val="0"/>
              </a:spcBef>
              <a:spcAft>
                <a:spcPts val="0"/>
              </a:spcAft>
              <a:buClr>
                <a:schemeClr val="dk1"/>
              </a:buClr>
              <a:buSzPts val="1100"/>
              <a:buFont typeface="Arial"/>
              <a:buNone/>
            </a:pPr>
            <a:r>
              <a:rPr lang="uk-UA" sz="1000" b="1">
                <a:solidFill>
                  <a:schemeClr val="dk1"/>
                </a:solidFill>
              </a:rPr>
              <a:t>Загальні та фахові компетентності, які повинні одержати слухачі курсу:</a:t>
            </a:r>
            <a:endParaRPr sz="1000" b="1">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ЗК 1– Здатність генерувати нові ідеї (креативність).</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ЗК 2– Вміння виявляти, ставити та розв’язувати проблеми.</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ЗК 5– Здатність розробляти та керувати проєктами.</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СК 8 – Здатність вести ефективну економічну діяльність у сфері дизайну.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СК 10 – Вміння переконливо демонструвати споживчу привабливу культурну цінність та економічну вартість створеного креативного продукту.</a:t>
            </a:r>
            <a:endParaRPr sz="1000">
              <a:solidFill>
                <a:schemeClr val="dk1"/>
              </a:solidFill>
            </a:endParaRPr>
          </a:p>
          <a:p>
            <a:pPr marL="0" lvl="0" indent="269999" algn="l" rtl="0">
              <a:lnSpc>
                <a:spcPct val="100000"/>
              </a:lnSpc>
              <a:spcBef>
                <a:spcPts val="0"/>
              </a:spcBef>
              <a:spcAft>
                <a:spcPts val="0"/>
              </a:spcAft>
              <a:buClr>
                <a:schemeClr val="dk1"/>
              </a:buClr>
              <a:buSzPts val="1100"/>
              <a:buFont typeface="Arial"/>
              <a:buNone/>
            </a:pPr>
            <a:endParaRPr sz="1000" b="1">
              <a:solidFill>
                <a:srgbClr val="2E5395"/>
              </a:solidFill>
            </a:endParaRPr>
          </a:p>
          <a:p>
            <a:pPr marL="0" lvl="0" indent="269999" algn="l" rtl="0">
              <a:lnSpc>
                <a:spcPct val="100000"/>
              </a:lnSpc>
              <a:spcBef>
                <a:spcPts val="0"/>
              </a:spcBef>
              <a:spcAft>
                <a:spcPts val="0"/>
              </a:spcAft>
              <a:buClr>
                <a:schemeClr val="dk1"/>
              </a:buClr>
              <a:buSzPts val="1100"/>
              <a:buFont typeface="Arial"/>
              <a:buNone/>
            </a:pPr>
            <a:r>
              <a:rPr lang="uk-UA" sz="1000" b="1">
                <a:solidFill>
                  <a:schemeClr val="dk1"/>
                </a:solidFill>
              </a:rPr>
              <a:t>Програмні результати навчання згідно з освітньо-професійною програмою:</a:t>
            </a:r>
            <a:endParaRPr sz="1000" b="1">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        	ПРН 3– Обирати певну модель поведінки при спілкуванні з представниками інших професійних груп різного рівня.</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5– Розробляти, формувати та контролювати основні етапи виконання проєкту.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7– Критично осмислювати теорії, принципи, методи та поняття з різних предметних галузей для розв’язання завдань і проблем у галузі дизайну.</a:t>
            </a:r>
            <a:endParaRPr sz="1000">
              <a:solidFill>
                <a:schemeClr val="dk1"/>
              </a:solidFill>
            </a:endParaRPr>
          </a:p>
          <a:p>
            <a:pPr marL="0" lvl="0" indent="269999" algn="just" rtl="0">
              <a:lnSpc>
                <a:spcPct val="100000"/>
              </a:lnSpc>
              <a:spcBef>
                <a:spcPts val="0"/>
              </a:spcBef>
              <a:spcAft>
                <a:spcPts val="0"/>
              </a:spcAft>
              <a:buClr>
                <a:schemeClr val="dk1"/>
              </a:buClr>
              <a:buSzPts val="1100"/>
              <a:buFont typeface="Arial"/>
              <a:buNone/>
            </a:pPr>
            <a:r>
              <a:rPr lang="uk-UA" sz="1000">
                <a:solidFill>
                  <a:schemeClr val="dk1"/>
                </a:solidFill>
              </a:rPr>
              <a:t>ПРН 16– Формувати дизайн-маркетингову стратегію позиціонування та просування продуктів дизайну (товарів і послуг) на внутрішньому та глобальному ринках.</a:t>
            </a:r>
            <a:endParaRPr sz="1000">
              <a:solidFill>
                <a:schemeClr val="dk1"/>
              </a:solidFill>
            </a:endParaRPr>
          </a:p>
          <a:p>
            <a:pPr marL="0" lvl="0" indent="269999" algn="just" rtl="0">
              <a:lnSpc>
                <a:spcPct val="100000"/>
              </a:lnSpc>
              <a:spcBef>
                <a:spcPts val="0"/>
              </a:spcBef>
              <a:spcAft>
                <a:spcPts val="0"/>
              </a:spcAft>
              <a:buNone/>
            </a:pPr>
            <a:r>
              <a:rPr lang="uk-UA" sz="1000">
                <a:solidFill>
                  <a:schemeClr val="dk1"/>
                </a:solidFill>
              </a:rPr>
              <a:t>ПРН 19– Уміння використовувати інструменти візуалізації і методології взаємодії зі споживачами, досліджувати їхні потреби, проєктувати клієнтоорієнтовані продукти і послуги.     </a:t>
            </a:r>
            <a:endParaRPr sz="1000">
              <a:solidFill>
                <a:schemeClr val="dk1"/>
              </a:solidFill>
            </a:endParaRPr>
          </a:p>
          <a:p>
            <a:pPr marL="0" lvl="0" indent="269999" algn="just" rtl="0">
              <a:spcBef>
                <a:spcPts val="0"/>
              </a:spcBef>
              <a:spcAft>
                <a:spcPts val="0"/>
              </a:spcAft>
              <a:buNone/>
            </a:pPr>
            <a:endParaRPr sz="1000">
              <a:solidFill>
                <a:schemeClr val="dk1"/>
              </a:solidFill>
            </a:endParaRPr>
          </a:p>
          <a:p>
            <a:pPr marL="0" lvl="0" indent="269999" algn="just" rtl="0">
              <a:spcBef>
                <a:spcPts val="0"/>
              </a:spcBef>
              <a:spcAft>
                <a:spcPts val="0"/>
              </a:spcAft>
              <a:buNone/>
            </a:pPr>
            <a:r>
              <a:rPr lang="uk-UA" sz="1000">
                <a:solidFill>
                  <a:schemeClr val="dk1"/>
                </a:solidFill>
              </a:rPr>
              <a:t>Посилання на дисципліну в MOODLE:</a:t>
            </a:r>
            <a:r>
              <a:rPr lang="uk-UA" sz="1000">
                <a:solidFill>
                  <a:schemeClr val="dk1"/>
                </a:solidFill>
                <a:uFill>
                  <a:noFill/>
                </a:uFill>
                <a:hlinkClick r:id="rId4">
                  <a:extLst>
                    <a:ext uri="{A12FA001-AC4F-418D-AE19-62706E023703}">
                      <ahyp:hlinkClr xmlns:ahyp="http://schemas.microsoft.com/office/drawing/2018/hyperlinkcolor" val="tx"/>
                    </a:ext>
                  </a:extLst>
                </a:hlinkClick>
              </a:rPr>
              <a:t> </a:t>
            </a:r>
            <a:r>
              <a:rPr lang="uk-UA" sz="1000" u="sng">
                <a:solidFill>
                  <a:srgbClr val="1155CC"/>
                </a:solidFill>
                <a:hlinkClick r:id="rId4">
                  <a:extLst>
                    <a:ext uri="{A12FA001-AC4F-418D-AE19-62706E023703}">
                      <ahyp:hlinkClr xmlns:ahyp="http://schemas.microsoft.com/office/drawing/2018/hyperlinkcolor" val="tx"/>
                    </a:ext>
                  </a:extLst>
                </a:hlinkClick>
              </a:rPr>
              <a:t>https://eln.stu.cn.ua/course/view.php?id=7522</a:t>
            </a:r>
            <a:endParaRPr sz="1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9"/>
          <p:cNvPicPr preferRelativeResize="0"/>
          <p:nvPr/>
        </p:nvPicPr>
        <p:blipFill rotWithShape="1">
          <a:blip r:embed="rId3">
            <a:alphaModFix/>
          </a:blip>
          <a:srcRect/>
          <a:stretch/>
        </p:blipFill>
        <p:spPr>
          <a:xfrm>
            <a:off x="0" y="13"/>
            <a:ext cx="10439401" cy="7559676"/>
          </a:xfrm>
          <a:prstGeom prst="rect">
            <a:avLst/>
          </a:prstGeom>
          <a:noFill/>
          <a:ln>
            <a:noFill/>
          </a:ln>
        </p:spPr>
      </p:pic>
      <p:graphicFrame>
        <p:nvGraphicFramePr>
          <p:cNvPr id="127" name="Google Shape;127;p19"/>
          <p:cNvGraphicFramePr/>
          <p:nvPr/>
        </p:nvGraphicFramePr>
        <p:xfrm>
          <a:off x="90450" y="1199350"/>
          <a:ext cx="3000000" cy="3000000"/>
        </p:xfrm>
        <a:graphic>
          <a:graphicData uri="http://schemas.openxmlformats.org/drawingml/2006/table">
            <a:tbl>
              <a:tblPr firstRow="1" firstCol="1" bandRow="1">
                <a:noFill/>
                <a:tableStyleId>{68D10F8E-1F05-4657-B9EC-50DCADE725C7}</a:tableStyleId>
              </a:tblPr>
              <a:tblGrid>
                <a:gridCol w="913850">
                  <a:extLst>
                    <a:ext uri="{9D8B030D-6E8A-4147-A177-3AD203B41FA5}">
                      <a16:colId xmlns:a16="http://schemas.microsoft.com/office/drawing/2014/main" val="20000"/>
                    </a:ext>
                  </a:extLst>
                </a:gridCol>
                <a:gridCol w="2463500">
                  <a:extLst>
                    <a:ext uri="{9D8B030D-6E8A-4147-A177-3AD203B41FA5}">
                      <a16:colId xmlns:a16="http://schemas.microsoft.com/office/drawing/2014/main" val="20001"/>
                    </a:ext>
                  </a:extLst>
                </a:gridCol>
              </a:tblGrid>
              <a:tr h="710100">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 5</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Теорія шрифту</a:t>
                      </a:r>
                      <a:endParaRPr sz="20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bl>
          </a:graphicData>
        </a:graphic>
      </p:graphicFrame>
      <p:sp>
        <p:nvSpPr>
          <p:cNvPr id="128" name="Google Shape;128;p19"/>
          <p:cNvSpPr txBox="1"/>
          <p:nvPr/>
        </p:nvSpPr>
        <p:spPr>
          <a:xfrm>
            <a:off x="161575" y="1909450"/>
            <a:ext cx="10098600" cy="628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UA" sz="1500">
                <a:solidFill>
                  <a:schemeClr val="dk1"/>
                </a:solidFill>
              </a:rPr>
              <a:t>Курс «Теорія шрифту»  спрямований на вивчення та практичне засвоєння основ шрифтового та типографічного мистецтва. Складається з теоретичної та практичної частин. Шрифт є носієм двох функцій: інформаційної і художньо-естетичної. Можливості посилення впливу шрифту закладені в його естетичних якостях, виразних можливостях художньої форми. Ці його якості освоюються дисципліною «Теорія шрифту» і знаходять застосування у творчій практиці дизайнерів-графіків. </a:t>
            </a:r>
            <a:endParaRPr sz="1500">
              <a:solidFill>
                <a:schemeClr val="dk1"/>
              </a:solidFill>
            </a:endParaRPr>
          </a:p>
          <a:p>
            <a:pPr marL="0" lvl="0" indent="0" algn="just" rtl="0">
              <a:spcBef>
                <a:spcPts val="0"/>
              </a:spcBef>
              <a:spcAft>
                <a:spcPts val="0"/>
              </a:spcAft>
              <a:buNone/>
            </a:pPr>
            <a:r>
              <a:rPr lang="uk-UA" sz="1500" b="1">
                <a:solidFill>
                  <a:schemeClr val="dk1"/>
                </a:solidFill>
              </a:rPr>
              <a:t>Загальні та фахові компетентності, які повинні одержати слухачі курсу:</a:t>
            </a:r>
            <a:endParaRPr sz="1500" b="1">
              <a:solidFill>
                <a:schemeClr val="dk1"/>
              </a:solidFill>
            </a:endParaRPr>
          </a:p>
          <a:p>
            <a:pPr marL="0" lvl="0" indent="0" algn="just" rtl="0">
              <a:spcBef>
                <a:spcPts val="0"/>
              </a:spcBef>
              <a:spcAft>
                <a:spcPts val="0"/>
              </a:spcAft>
              <a:buNone/>
            </a:pPr>
            <a:r>
              <a:rPr lang="uk-UA" sz="1500">
                <a:solidFill>
                  <a:schemeClr val="dk1"/>
                </a:solidFill>
              </a:rPr>
              <a:t>СК 2 Здатність проведення проєктного аналізу усіх впливових чинників і складових проєктування та формування авторської концепції проєкту.</a:t>
            </a:r>
            <a:endParaRPr sz="1500">
              <a:solidFill>
                <a:schemeClr val="dk1"/>
              </a:solidFill>
            </a:endParaRPr>
          </a:p>
          <a:p>
            <a:pPr marL="0" lvl="0" indent="0" algn="just" rtl="0">
              <a:spcBef>
                <a:spcPts val="0"/>
              </a:spcBef>
              <a:spcAft>
                <a:spcPts val="0"/>
              </a:spcAft>
              <a:buNone/>
            </a:pPr>
            <a:r>
              <a:rPr lang="uk-UA" sz="1500">
                <a:solidFill>
                  <a:schemeClr val="dk1"/>
                </a:solidFill>
              </a:rPr>
              <a:t>СК 3 Здатність розуміти і використовувати причинно-наслідкові зв’язки у розвитку дизайну та сучасних видів мистецтв.</a:t>
            </a:r>
            <a:endParaRPr sz="1500">
              <a:solidFill>
                <a:schemeClr val="dk1"/>
              </a:solidFill>
            </a:endParaRPr>
          </a:p>
          <a:p>
            <a:pPr marL="0" lvl="0" indent="0" algn="just" rtl="0">
              <a:spcBef>
                <a:spcPts val="0"/>
              </a:spcBef>
              <a:spcAft>
                <a:spcPts val="0"/>
              </a:spcAft>
              <a:buNone/>
            </a:pPr>
            <a:r>
              <a:rPr lang="uk-UA" sz="1500">
                <a:solidFill>
                  <a:schemeClr val="dk1"/>
                </a:solidFill>
              </a:rPr>
              <a:t>СК 7 Здатність застосовувати засоби спеціального рисунка та живопису (за спеціальностями, а також методики використання апаратних і програмних засобів комп’ютерних технологій.</a:t>
            </a:r>
            <a:endParaRPr sz="1500">
              <a:solidFill>
                <a:schemeClr val="dk1"/>
              </a:solidFill>
            </a:endParaRPr>
          </a:p>
          <a:p>
            <a:pPr marL="0" lvl="0" indent="0" algn="just" rtl="0">
              <a:spcBef>
                <a:spcPts val="0"/>
              </a:spcBef>
              <a:spcAft>
                <a:spcPts val="0"/>
              </a:spcAft>
              <a:buNone/>
            </a:pPr>
            <a:r>
              <a:rPr lang="uk-UA" sz="1500" b="1">
                <a:solidFill>
                  <a:schemeClr val="dk1"/>
                </a:solidFill>
              </a:rPr>
              <a:t>Програмні результати навчання згідно з освітньо-професійною програмою:</a:t>
            </a:r>
            <a:endParaRPr sz="1500" b="1">
              <a:solidFill>
                <a:schemeClr val="dk1"/>
              </a:solidFill>
            </a:endParaRPr>
          </a:p>
          <a:p>
            <a:pPr marL="0" lvl="0" indent="0" algn="just" rtl="0">
              <a:spcBef>
                <a:spcPts val="0"/>
              </a:spcBef>
              <a:spcAft>
                <a:spcPts val="0"/>
              </a:spcAft>
              <a:buNone/>
            </a:pPr>
            <a:r>
              <a:rPr lang="uk-UA" sz="1500">
                <a:solidFill>
                  <a:schemeClr val="dk1"/>
                </a:solidFill>
              </a:rPr>
              <a:t>ПРН 1 Генерувати ідеї для вироблення креативних дизайн-пропозицій. вибудовувати якісну </a:t>
            </a:r>
            <a:endParaRPr sz="1500">
              <a:solidFill>
                <a:schemeClr val="dk1"/>
              </a:solidFill>
            </a:endParaRPr>
          </a:p>
          <a:p>
            <a:pPr marL="0" lvl="0" indent="0" algn="just" rtl="0">
              <a:spcBef>
                <a:spcPts val="0"/>
              </a:spcBef>
              <a:spcAft>
                <a:spcPts val="0"/>
              </a:spcAft>
              <a:buNone/>
            </a:pPr>
            <a:r>
              <a:rPr lang="uk-UA" sz="1500">
                <a:solidFill>
                  <a:schemeClr val="dk1"/>
                </a:solidFill>
              </a:rPr>
              <a:t>та розгалуджену систему комунікацій, застосовувати основні концепції візуальної комунікації</a:t>
            </a:r>
            <a:endParaRPr sz="1500">
              <a:solidFill>
                <a:schemeClr val="dk1"/>
              </a:solidFill>
            </a:endParaRPr>
          </a:p>
          <a:p>
            <a:pPr marL="0" lvl="0" indent="0" algn="just" rtl="0">
              <a:spcBef>
                <a:spcPts val="0"/>
              </a:spcBef>
              <a:spcAft>
                <a:spcPts val="0"/>
              </a:spcAft>
              <a:buNone/>
            </a:pPr>
            <a:r>
              <a:rPr lang="uk-UA" sz="1500">
                <a:solidFill>
                  <a:schemeClr val="dk1"/>
                </a:solidFill>
              </a:rPr>
              <a:t>у мистецьких та культурних сферах.</a:t>
            </a:r>
            <a:endParaRPr sz="1500">
              <a:solidFill>
                <a:schemeClr val="dk1"/>
              </a:solidFill>
            </a:endParaRPr>
          </a:p>
          <a:p>
            <a:pPr marL="0" lvl="0" indent="0" algn="just" rtl="0">
              <a:spcBef>
                <a:spcPts val="0"/>
              </a:spcBef>
              <a:spcAft>
                <a:spcPts val="0"/>
              </a:spcAft>
              <a:buNone/>
            </a:pPr>
            <a:r>
              <a:rPr lang="uk-UA" sz="1500">
                <a:solidFill>
                  <a:schemeClr val="dk1"/>
                </a:solidFill>
              </a:rPr>
              <a:t>ПРН 9 Застосовувати методику концептуального проєктування та здійснювати процес </a:t>
            </a:r>
            <a:endParaRPr sz="1500">
              <a:solidFill>
                <a:schemeClr val="dk1"/>
              </a:solidFill>
            </a:endParaRPr>
          </a:p>
          <a:p>
            <a:pPr marL="0" lvl="0" indent="0" algn="just" rtl="0">
              <a:spcBef>
                <a:spcPts val="0"/>
              </a:spcBef>
              <a:spcAft>
                <a:spcPts val="0"/>
              </a:spcAft>
              <a:buNone/>
            </a:pPr>
            <a:r>
              <a:rPr lang="uk-UA" sz="1500">
                <a:solidFill>
                  <a:schemeClr val="dk1"/>
                </a:solidFill>
              </a:rPr>
              <a:t>проєктування з урахуванням сучасних технологій і конструктивних вирішень, а також </a:t>
            </a:r>
            <a:endParaRPr sz="1500">
              <a:solidFill>
                <a:schemeClr val="dk1"/>
              </a:solidFill>
            </a:endParaRPr>
          </a:p>
          <a:p>
            <a:pPr marL="0" lvl="0" indent="0" algn="just" rtl="0">
              <a:spcBef>
                <a:spcPts val="0"/>
              </a:spcBef>
              <a:spcAft>
                <a:spcPts val="0"/>
              </a:spcAft>
              <a:buNone/>
            </a:pPr>
            <a:r>
              <a:rPr lang="uk-UA" sz="1500">
                <a:solidFill>
                  <a:schemeClr val="dk1"/>
                </a:solidFill>
              </a:rPr>
              <a:t>функціональних та естетичних вимог до об’єкта дизайну.</a:t>
            </a:r>
            <a:endParaRPr sz="1500">
              <a:solidFill>
                <a:schemeClr val="dk1"/>
              </a:solidFill>
            </a:endParaRPr>
          </a:p>
          <a:p>
            <a:pPr marL="0" lvl="0" indent="0" algn="l" rtl="0">
              <a:spcBef>
                <a:spcPts val="0"/>
              </a:spcBef>
              <a:spcAft>
                <a:spcPts val="0"/>
              </a:spcAft>
              <a:buNone/>
            </a:pPr>
            <a:r>
              <a:rPr lang="uk-UA" sz="1500">
                <a:solidFill>
                  <a:schemeClr val="dk1"/>
                </a:solidFill>
              </a:rPr>
              <a:t>ПРН 14 Застосовувати інноваційні методи і технології роботи з матеріалом (за спеціалізаціями).</a:t>
            </a:r>
            <a:endParaRPr sz="1500">
              <a:solidFill>
                <a:schemeClr val="dk1"/>
              </a:solidFill>
            </a:endParaRPr>
          </a:p>
          <a:p>
            <a:pPr marL="0" lvl="0" indent="0" algn="l" rtl="0">
              <a:spcBef>
                <a:spcPts val="0"/>
              </a:spcBef>
              <a:spcAft>
                <a:spcPts val="0"/>
              </a:spcAft>
              <a:buNone/>
            </a:pPr>
            <a:r>
              <a:rPr lang="uk-UA" sz="1500">
                <a:solidFill>
                  <a:schemeClr val="dk1"/>
                </a:solidFill>
              </a:rPr>
              <a:t>ПРН 15 Представляти концептуальне вирішення об’єктів дизайну засобами новітніх технологій,</a:t>
            </a:r>
            <a:endParaRPr sz="1500">
              <a:solidFill>
                <a:schemeClr val="dk1"/>
              </a:solidFill>
            </a:endParaRPr>
          </a:p>
          <a:p>
            <a:pPr marL="0" lvl="0" indent="0" algn="l" rtl="0">
              <a:spcBef>
                <a:spcPts val="0"/>
              </a:spcBef>
              <a:spcAft>
                <a:spcPts val="0"/>
              </a:spcAft>
              <a:buNone/>
            </a:pPr>
            <a:r>
              <a:rPr lang="uk-UA" sz="1500">
                <a:solidFill>
                  <a:schemeClr val="dk1"/>
                </a:solidFill>
              </a:rPr>
              <a:t> застосовувати прийоми графічної подачі при розв’язанні художньо-проєктних завдань</a:t>
            </a:r>
            <a:endParaRPr sz="1500">
              <a:solidFill>
                <a:schemeClr val="dk1"/>
              </a:solidFill>
            </a:endParaRPr>
          </a:p>
          <a:p>
            <a:pPr marL="0" lvl="0" indent="0" algn="l" rtl="0">
              <a:spcBef>
                <a:spcPts val="0"/>
              </a:spcBef>
              <a:spcAft>
                <a:spcPts val="0"/>
              </a:spcAft>
              <a:buNone/>
            </a:pPr>
            <a:r>
              <a:rPr lang="uk-UA" sz="1500">
                <a:solidFill>
                  <a:schemeClr val="dk1"/>
                </a:solidFill>
              </a:rPr>
              <a:t> (за спеціалізаціями). </a:t>
            </a:r>
            <a:endParaRPr sz="1500">
              <a:solidFill>
                <a:schemeClr val="dk1"/>
              </a:solidFill>
            </a:endParaRPr>
          </a:p>
          <a:p>
            <a:pPr marL="0" lvl="0" indent="0" algn="l" rtl="0">
              <a:spcBef>
                <a:spcPts val="0"/>
              </a:spcBef>
              <a:spcAft>
                <a:spcPts val="0"/>
              </a:spcAft>
              <a:buNone/>
            </a:pPr>
            <a:endParaRPr sz="1786">
              <a:solidFill>
                <a:schemeClr val="dk1"/>
              </a:solidFill>
            </a:endParaRPr>
          </a:p>
          <a:p>
            <a:pPr marL="0" lvl="0" indent="0" algn="l" rtl="0">
              <a:spcBef>
                <a:spcPts val="0"/>
              </a:spcBef>
              <a:spcAft>
                <a:spcPts val="0"/>
              </a:spcAft>
              <a:buNone/>
            </a:pPr>
            <a:endParaRPr sz="1586">
              <a:solidFill>
                <a:schemeClr val="dk1"/>
              </a:solidFill>
            </a:endParaRPr>
          </a:p>
          <a:p>
            <a:pPr marL="0" lvl="0" indent="0" algn="l" rtl="0">
              <a:spcBef>
                <a:spcPts val="0"/>
              </a:spcBef>
              <a:spcAft>
                <a:spcPts val="0"/>
              </a:spcAft>
              <a:buNone/>
            </a:pPr>
            <a:r>
              <a:rPr lang="uk-UA" sz="1586">
                <a:solidFill>
                  <a:schemeClr val="dk1"/>
                </a:solidFill>
              </a:rPr>
              <a:t>	</a:t>
            </a:r>
            <a:r>
              <a:rPr lang="uk-UA" sz="1786">
                <a:solidFill>
                  <a:schemeClr val="dk1"/>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a:stretch/>
        </p:blipFill>
        <p:spPr>
          <a:xfrm>
            <a:off x="0" y="0"/>
            <a:ext cx="10439401" cy="7559675"/>
          </a:xfrm>
          <a:prstGeom prst="rect">
            <a:avLst/>
          </a:prstGeom>
          <a:noFill/>
          <a:ln>
            <a:noFill/>
          </a:ln>
        </p:spPr>
      </p:pic>
      <p:graphicFrame>
        <p:nvGraphicFramePr>
          <p:cNvPr id="134" name="Google Shape;134;p20"/>
          <p:cNvGraphicFramePr/>
          <p:nvPr/>
        </p:nvGraphicFramePr>
        <p:xfrm>
          <a:off x="166100" y="1192150"/>
          <a:ext cx="3000000" cy="3000000"/>
        </p:xfrm>
        <a:graphic>
          <a:graphicData uri="http://schemas.openxmlformats.org/drawingml/2006/table">
            <a:tbl>
              <a:tblPr firstRow="1" firstCol="1" bandRow="1">
                <a:noFill/>
                <a:tableStyleId>{68D10F8E-1F05-4657-B9EC-50DCADE725C7}</a:tableStyleId>
              </a:tblPr>
              <a:tblGrid>
                <a:gridCol w="1299175">
                  <a:extLst>
                    <a:ext uri="{9D8B030D-6E8A-4147-A177-3AD203B41FA5}">
                      <a16:colId xmlns:a16="http://schemas.microsoft.com/office/drawing/2014/main" val="20000"/>
                    </a:ext>
                  </a:extLst>
                </a:gridCol>
                <a:gridCol w="3502000">
                  <a:extLst>
                    <a:ext uri="{9D8B030D-6E8A-4147-A177-3AD203B41FA5}">
                      <a16:colId xmlns:a16="http://schemas.microsoft.com/office/drawing/2014/main" val="20001"/>
                    </a:ext>
                  </a:extLst>
                </a:gridCol>
              </a:tblGrid>
              <a:tr h="827875">
                <a:tc>
                  <a:txBody>
                    <a:bodyPr/>
                    <a:lstStyle/>
                    <a:p>
                      <a:pPr marL="0" marR="0" lvl="0" indent="0" algn="ctr" rtl="0">
                        <a:spcBef>
                          <a:spcPts val="0"/>
                        </a:spcBef>
                        <a:spcAft>
                          <a:spcPts val="0"/>
                        </a:spcAft>
                        <a:buNone/>
                      </a:pPr>
                      <a:r>
                        <a:rPr lang="uk-UA" sz="2000">
                          <a:solidFill>
                            <a:schemeClr val="dk1"/>
                          </a:solidFill>
                          <a:latin typeface="Arial"/>
                          <a:ea typeface="Arial"/>
                          <a:cs typeface="Arial"/>
                          <a:sym typeface="Arial"/>
                        </a:rPr>
                        <a:t>ВК 6</a:t>
                      </a:r>
                      <a:endParaRPr sz="2000">
                        <a:solidFill>
                          <a:schemeClr val="dk1"/>
                        </a:solidFill>
                        <a:latin typeface="Arial"/>
                        <a:ea typeface="Arial"/>
                        <a:cs typeface="Arial"/>
                        <a:sym typeface="Arial"/>
                      </a:endParaRPr>
                    </a:p>
                  </a:txBody>
                  <a:tcPr marL="68575" marR="68575" marT="0" marB="0" anchor="ctr"/>
                </a:tc>
                <a:tc>
                  <a:txBody>
                    <a:bodyPr/>
                    <a:lstStyle/>
                    <a:p>
                      <a:pPr marL="0" marR="0" lvl="0" indent="0" algn="l" rtl="0">
                        <a:spcBef>
                          <a:spcPts val="0"/>
                        </a:spcBef>
                        <a:spcAft>
                          <a:spcPts val="0"/>
                        </a:spcAft>
                        <a:buNone/>
                      </a:pPr>
                      <a:r>
                        <a:rPr lang="uk-UA" sz="2000" b="1">
                          <a:solidFill>
                            <a:schemeClr val="dk1"/>
                          </a:solidFill>
                          <a:latin typeface="Arial"/>
                          <a:ea typeface="Arial"/>
                          <a:cs typeface="Arial"/>
                          <a:sym typeface="Arial"/>
                        </a:rPr>
                        <a:t>Проєктна типографіка</a:t>
                      </a:r>
                      <a:endParaRPr sz="2000" b="1">
                        <a:solidFill>
                          <a:schemeClr val="dk1"/>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0"/>
                  </a:ext>
                </a:extLst>
              </a:tr>
            </a:tbl>
          </a:graphicData>
        </a:graphic>
      </p:graphicFrame>
      <p:sp>
        <p:nvSpPr>
          <p:cNvPr id="135" name="Google Shape;135;p20"/>
          <p:cNvSpPr txBox="1"/>
          <p:nvPr/>
        </p:nvSpPr>
        <p:spPr>
          <a:xfrm>
            <a:off x="0" y="2128925"/>
            <a:ext cx="10029000" cy="4740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UA" sz="1500">
                <a:solidFill>
                  <a:schemeClr val="dk1"/>
                </a:solidFill>
              </a:rPr>
              <a:t>Дисципліна «Проєктна типографіка» забезпечує підготовку студентів до майбутньої професійної діяльності в умовах сучасної поліграфії, готує студентів до вивчення взаємопов'язаних професійно-орієнтованих питань щодо розроблення макетів поліграфічних та мультимедійних видань з дотриманням правил класичної та екранної типографіки. Типографіка – це мистецтво, і ремесло, і набір правил, які використовують шрифти і засоби оформлення для досягнення однієї мети – зробити текст найбільш інформативним. </a:t>
            </a:r>
            <a:endParaRPr sz="1500">
              <a:solidFill>
                <a:schemeClr val="dk1"/>
              </a:solidFill>
            </a:endParaRPr>
          </a:p>
          <a:p>
            <a:pPr marL="0" lvl="0" indent="0" algn="just" rtl="0">
              <a:spcBef>
                <a:spcPts val="0"/>
              </a:spcBef>
              <a:spcAft>
                <a:spcPts val="0"/>
              </a:spcAft>
              <a:buNone/>
            </a:pPr>
            <a:r>
              <a:rPr lang="uk-UA" sz="1500" b="1">
                <a:solidFill>
                  <a:schemeClr val="dk1"/>
                </a:solidFill>
              </a:rPr>
              <a:t>Загальні та фахові компетентності, які повинні одержати слухачі курсу:</a:t>
            </a:r>
            <a:endParaRPr sz="1500" b="1">
              <a:solidFill>
                <a:schemeClr val="dk1"/>
              </a:solidFill>
            </a:endParaRPr>
          </a:p>
          <a:p>
            <a:pPr marL="0" lvl="0" indent="0" algn="just" rtl="0">
              <a:spcBef>
                <a:spcPts val="0"/>
              </a:spcBef>
              <a:spcAft>
                <a:spcPts val="0"/>
              </a:spcAft>
              <a:buNone/>
            </a:pPr>
            <a:r>
              <a:rPr lang="uk-UA">
                <a:solidFill>
                  <a:schemeClr val="dk1"/>
                </a:solidFill>
              </a:rPr>
              <a:t>СК 1  Здатність здійснювати концептуальне проєктування об’єктів дизайну з урахуванням функціональних, технічних, технологічних, екологічних та естетичних вимог (за спеціалізацією).</a:t>
            </a:r>
            <a:endParaRPr sz="1500">
              <a:solidFill>
                <a:schemeClr val="dk1"/>
              </a:solidFill>
            </a:endParaRPr>
          </a:p>
          <a:p>
            <a:pPr marL="0" lvl="0" indent="0" algn="just" rtl="0">
              <a:spcBef>
                <a:spcPts val="0"/>
              </a:spcBef>
              <a:spcAft>
                <a:spcPts val="0"/>
              </a:spcAft>
              <a:buNone/>
            </a:pPr>
            <a:r>
              <a:rPr lang="uk-UA">
                <a:solidFill>
                  <a:schemeClr val="dk1"/>
                </a:solidFill>
              </a:rPr>
              <a:t>СК 6 </a:t>
            </a:r>
            <a:r>
              <a:rPr lang="uk-UA" b="1">
                <a:solidFill>
                  <a:schemeClr val="dk1"/>
                </a:solidFill>
              </a:rPr>
              <a:t> </a:t>
            </a:r>
            <a:r>
              <a:rPr lang="uk-UA">
                <a:solidFill>
                  <a:schemeClr val="dk1"/>
                </a:solidFill>
              </a:rPr>
              <a:t>Здатність застосовувати у практиці дизайну виражальні художньо-пластичні можливості різних видів матеріалів, інноваційних методів і технологій.</a:t>
            </a:r>
            <a:endParaRPr sz="1500">
              <a:solidFill>
                <a:schemeClr val="dk1"/>
              </a:solidFill>
            </a:endParaRPr>
          </a:p>
          <a:p>
            <a:pPr marL="0" lvl="0" indent="0" algn="just" rtl="0">
              <a:spcBef>
                <a:spcPts val="0"/>
              </a:spcBef>
              <a:spcAft>
                <a:spcPts val="0"/>
              </a:spcAft>
              <a:buNone/>
            </a:pPr>
            <a:r>
              <a:rPr lang="uk-UA" sz="1500">
                <a:solidFill>
                  <a:schemeClr val="dk1"/>
                </a:solidFill>
              </a:rPr>
              <a:t>СК 7 Здатність застосовувати засоби спеціального рисунка та живопису (за спеціальностями, а також методики використання апаратних і програмних засобів комп’ютерних технологій.</a:t>
            </a:r>
            <a:endParaRPr sz="1500">
              <a:solidFill>
                <a:schemeClr val="dk1"/>
              </a:solidFill>
            </a:endParaRPr>
          </a:p>
          <a:p>
            <a:pPr marL="0" lvl="0" indent="0" algn="just" rtl="0">
              <a:spcBef>
                <a:spcPts val="0"/>
              </a:spcBef>
              <a:spcAft>
                <a:spcPts val="0"/>
              </a:spcAft>
              <a:buNone/>
            </a:pPr>
            <a:r>
              <a:rPr lang="uk-UA" sz="1500" b="1">
                <a:solidFill>
                  <a:schemeClr val="dk1"/>
                </a:solidFill>
              </a:rPr>
              <a:t>Програмні результати навчання згідно з освітньо-професійною програмою:</a:t>
            </a:r>
            <a:endParaRPr sz="1500" b="1">
              <a:solidFill>
                <a:schemeClr val="dk1"/>
              </a:solidFill>
            </a:endParaRPr>
          </a:p>
          <a:p>
            <a:pPr marL="0" lvl="0" indent="0" algn="just" rtl="0">
              <a:spcBef>
                <a:spcPts val="0"/>
              </a:spcBef>
              <a:spcAft>
                <a:spcPts val="0"/>
              </a:spcAft>
              <a:buNone/>
            </a:pPr>
            <a:r>
              <a:rPr lang="uk-UA" sz="1500">
                <a:solidFill>
                  <a:schemeClr val="dk1"/>
                </a:solidFill>
              </a:rPr>
              <a:t>ПРН 9 Застосовувати методику концептуального проєктування та здійснювати процес </a:t>
            </a:r>
            <a:endParaRPr sz="1500">
              <a:solidFill>
                <a:schemeClr val="dk1"/>
              </a:solidFill>
            </a:endParaRPr>
          </a:p>
          <a:p>
            <a:pPr marL="0" lvl="0" indent="0" algn="just" rtl="0">
              <a:spcBef>
                <a:spcPts val="0"/>
              </a:spcBef>
              <a:spcAft>
                <a:spcPts val="0"/>
              </a:spcAft>
              <a:buNone/>
            </a:pPr>
            <a:r>
              <a:rPr lang="uk-UA" sz="1500">
                <a:solidFill>
                  <a:schemeClr val="dk1"/>
                </a:solidFill>
              </a:rPr>
              <a:t>проєктування з урахуванням сучасних технологій і конструктивних вирішень, а також </a:t>
            </a:r>
            <a:endParaRPr sz="1500">
              <a:solidFill>
                <a:schemeClr val="dk1"/>
              </a:solidFill>
            </a:endParaRPr>
          </a:p>
          <a:p>
            <a:pPr marL="0" lvl="0" indent="0" algn="just" rtl="0">
              <a:spcBef>
                <a:spcPts val="0"/>
              </a:spcBef>
              <a:spcAft>
                <a:spcPts val="0"/>
              </a:spcAft>
              <a:buNone/>
            </a:pPr>
            <a:r>
              <a:rPr lang="uk-UA" sz="1500">
                <a:solidFill>
                  <a:schemeClr val="dk1"/>
                </a:solidFill>
              </a:rPr>
              <a:t>функціональних та естетичних вимог до об’єкта дизайну.</a:t>
            </a:r>
            <a:endParaRPr sz="1500">
              <a:solidFill>
                <a:schemeClr val="dk1"/>
              </a:solidFill>
            </a:endParaRPr>
          </a:p>
          <a:p>
            <a:pPr marL="0" lvl="0" indent="0" algn="l" rtl="0">
              <a:spcBef>
                <a:spcPts val="0"/>
              </a:spcBef>
              <a:spcAft>
                <a:spcPts val="0"/>
              </a:spcAft>
              <a:buNone/>
            </a:pPr>
            <a:r>
              <a:rPr lang="uk-UA" sz="1500">
                <a:solidFill>
                  <a:schemeClr val="dk1"/>
                </a:solidFill>
              </a:rPr>
              <a:t>ПРН 14 Застосовувати інноваційні методи і технології роботи з матеріалом (за спеціалізаціями).</a:t>
            </a:r>
            <a:endParaRPr sz="1500">
              <a:solidFill>
                <a:schemeClr val="dk1"/>
              </a:solidFill>
            </a:endParaRPr>
          </a:p>
          <a:p>
            <a:pPr marL="0" lvl="0" indent="0" algn="l" rtl="0">
              <a:spcBef>
                <a:spcPts val="0"/>
              </a:spcBef>
              <a:spcAft>
                <a:spcPts val="0"/>
              </a:spcAft>
              <a:buNone/>
            </a:pPr>
            <a:r>
              <a:rPr lang="uk-UA" sz="1500">
                <a:solidFill>
                  <a:schemeClr val="dk1"/>
                </a:solidFill>
              </a:rPr>
              <a:t>ПРН 15 Представляти концептуальне вирішення об’єктів дизайну засобами новітніх технологій,</a:t>
            </a:r>
            <a:endParaRPr sz="1500">
              <a:solidFill>
                <a:schemeClr val="dk1"/>
              </a:solidFill>
            </a:endParaRPr>
          </a:p>
          <a:p>
            <a:pPr marL="0" lvl="0" indent="0" algn="l" rtl="0">
              <a:spcBef>
                <a:spcPts val="0"/>
              </a:spcBef>
              <a:spcAft>
                <a:spcPts val="0"/>
              </a:spcAft>
              <a:buNone/>
            </a:pPr>
            <a:r>
              <a:rPr lang="uk-UA" sz="1500">
                <a:solidFill>
                  <a:schemeClr val="dk1"/>
                </a:solidFill>
              </a:rPr>
              <a:t> застосовувати прийоми графічної подачі при розв’язанні художньо-проєктних завдань</a:t>
            </a:r>
            <a:endParaRPr sz="1500">
              <a:solidFill>
                <a:schemeClr val="dk1"/>
              </a:solidFill>
            </a:endParaRPr>
          </a:p>
          <a:p>
            <a:pPr marL="0" lvl="0" indent="0" algn="l" rtl="0">
              <a:spcBef>
                <a:spcPts val="0"/>
              </a:spcBef>
              <a:spcAft>
                <a:spcPts val="0"/>
              </a:spcAft>
              <a:buNone/>
            </a:pPr>
            <a:r>
              <a:rPr lang="uk-UA" sz="1500">
                <a:solidFill>
                  <a:schemeClr val="dk1"/>
                </a:solidFill>
              </a:rPr>
              <a:t> (за спеціалізаціями). </a:t>
            </a:r>
            <a:endParaRPr sz="1500">
              <a:solidFill>
                <a:schemeClr val="dk1"/>
              </a:solidFill>
            </a:endParaRPr>
          </a:p>
        </p:txBody>
      </p:sp>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2070</Words>
  <Application>Microsoft Office PowerPoint</Application>
  <PresentationFormat>Довільний</PresentationFormat>
  <Paragraphs>155</Paragraphs>
  <Slides>11</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11</vt:i4>
      </vt:variant>
    </vt:vector>
  </HeadingPairs>
  <TitlesOfParts>
    <vt:vector size="15" baseType="lpstr">
      <vt:lpstr>Calibri</vt:lpstr>
      <vt:lpstr>Arial</vt:lpstr>
      <vt:lpstr>Maven Pro</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Елена Пономаревская</cp:lastModifiedBy>
  <cp:revision>1</cp:revision>
  <dcterms:modified xsi:type="dcterms:W3CDTF">2024-06-03T11:38:23Z</dcterms:modified>
</cp:coreProperties>
</file>