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16"/>
  </p:notesMasterIdLst>
  <p:sldIdLst>
    <p:sldId id="256" r:id="rId2"/>
    <p:sldId id="257" r:id="rId3"/>
    <p:sldId id="258" r:id="rId4"/>
    <p:sldId id="259" r:id="rId5"/>
    <p:sldId id="264" r:id="rId6"/>
    <p:sldId id="263" r:id="rId7"/>
    <p:sldId id="266" r:id="rId8"/>
    <p:sldId id="267" r:id="rId9"/>
    <p:sldId id="268" r:id="rId10"/>
    <p:sldId id="261" r:id="rId11"/>
    <p:sldId id="262" r:id="rId12"/>
    <p:sldId id="269" r:id="rId13"/>
    <p:sldId id="270" r:id="rId14"/>
    <p:sldId id="265" r:id="rId15"/>
  </p:sldIdLst>
  <p:sldSz cx="10439400" cy="7559675"/>
  <p:notesSz cx="6858000" cy="9144000"/>
  <p:embeddedFontLst>
    <p:embeddedFont>
      <p:font typeface="Arial Narrow" panose="020B060602020203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381" userDrawn="1">
          <p15:clr>
            <a:srgbClr val="A4A3A4"/>
          </p15:clr>
        </p15:guide>
        <p15:guide id="2" pos="328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75C0"/>
    <a:srgbClr val="5595CE"/>
    <a:srgbClr val="1C72BE"/>
    <a:srgbClr val="1F72BC"/>
    <a:srgbClr val="436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ED13CE-793D-E822-48C0-DD2460BC1C84}" v="11" dt="2025-08-26T18:36:07.597"/>
    <p1510:client id="{246A1CBB-615D-7D6E-2F1A-7DE500F1428A}" v="57" dt="2025-08-25T22:03:21.259"/>
    <p1510:client id="{2D62C8EF-CBA7-C2F6-D43D-A220086309A4}" v="182" dt="2025-08-27T06:46:37.807"/>
    <p1510:client id="{5E7AE26D-C50A-E52A-7E9B-C2C12087CF63}" v="3" dt="2025-08-27T08:03:29.300"/>
    <p1510:client id="{750A0792-43D8-22FA-44C6-472DEC3FFFF3}" v="1" dt="2025-08-26T18:50:44.785"/>
    <p1510:client id="{9622A7B4-CCC5-E71D-B8A7-4E1C4597BB43}" v="280" dt="2025-08-27T00:31:59.028"/>
    <p1510:client id="{A7EF07DA-92A3-1BD8-9542-0316437C6880}" v="70" dt="2025-08-27T06:35:44.305"/>
    <p1510:client id="{BBB01543-ED85-CD95-3092-2F128FF0DC8F}" v="1" dt="2025-08-26T17:04:47.299"/>
    <p1510:client id="{C106F3B8-7452-586E-8C08-15310CEBA022}" v="156" dt="2025-08-26T13:39:50.478"/>
    <p1510:client id="{C6312790-A603-5E99-78E3-4F1002967534}" v="10" dt="2025-08-26T20:39:06.788"/>
    <p1510:client id="{E5D6C5C2-E750-E4F5-86D7-3F25E833B9AF}" v="39" dt="2025-08-26T10:41:45.530"/>
    <p1510:client id="{E8ED2AB1-CEF1-4FCE-2BEA-4C74BAB8D523}" v="17" dt="2025-08-26T17:32:47.982"/>
  </p1510:revLst>
</p1510:revInfo>
</file>

<file path=ppt/tableStyles.xml><?xml version="1.0" encoding="utf-8"?>
<a:tblStyleLst xmlns:a="http://schemas.openxmlformats.org/drawingml/2006/main" def="{913DC0B9-2EC9-4932-94C4-C821B06AC589}">
  <a:tblStyle styleId="{913DC0B9-2EC9-4932-94C4-C821B06AC589}"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381"/>
        <p:guide pos="3288"/>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7" name="Google Shape;117;p7: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2DE88BA6-012F-2224-51D4-BCCFEEDB7B58}"/>
            </a:ext>
          </a:extLst>
        </p:cNvPr>
        <p:cNvGrpSpPr/>
        <p:nvPr/>
      </p:nvGrpSpPr>
      <p:grpSpPr>
        <a:xfrm>
          <a:off x="0" y="0"/>
          <a:ext cx="0" cy="0"/>
          <a:chOff x="0" y="0"/>
          <a:chExt cx="0" cy="0"/>
        </a:xfrm>
      </p:grpSpPr>
      <p:sp>
        <p:nvSpPr>
          <p:cNvPr id="123" name="Google Shape;123;p8:notes">
            <a:extLst>
              <a:ext uri="{FF2B5EF4-FFF2-40B4-BE49-F238E27FC236}">
                <a16:creationId xmlns:a16="http://schemas.microsoft.com/office/drawing/2014/main" id="{53BE3AD1-B0B9-8F7D-C188-F1F4ABE7119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a:extLst>
              <a:ext uri="{FF2B5EF4-FFF2-40B4-BE49-F238E27FC236}">
                <a16:creationId xmlns:a16="http://schemas.microsoft.com/office/drawing/2014/main" id="{FADE297D-0B0A-0D12-8044-012F94E55C7F}"/>
              </a:ext>
            </a:extLst>
          </p:cNvPr>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7431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9059101F-45BE-D060-AEE4-EE352462F3D8}"/>
            </a:ext>
          </a:extLst>
        </p:cNvPr>
        <p:cNvGrpSpPr/>
        <p:nvPr/>
      </p:nvGrpSpPr>
      <p:grpSpPr>
        <a:xfrm>
          <a:off x="0" y="0"/>
          <a:ext cx="0" cy="0"/>
          <a:chOff x="0" y="0"/>
          <a:chExt cx="0" cy="0"/>
        </a:xfrm>
      </p:grpSpPr>
      <p:sp>
        <p:nvSpPr>
          <p:cNvPr id="123" name="Google Shape;123;p8:notes">
            <a:extLst>
              <a:ext uri="{FF2B5EF4-FFF2-40B4-BE49-F238E27FC236}">
                <a16:creationId xmlns:a16="http://schemas.microsoft.com/office/drawing/2014/main" id="{D18A3A3F-79CF-D269-8D65-09EF46FC975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a:extLst>
              <a:ext uri="{FF2B5EF4-FFF2-40B4-BE49-F238E27FC236}">
                <a16:creationId xmlns:a16="http://schemas.microsoft.com/office/drawing/2014/main" id="{6C1BE68B-D70B-8B05-A3B3-F1D833C3AD5E}"/>
              </a:ext>
            </a:extLst>
          </p:cNvPr>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80039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5" name="Google Shape;145;p16: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4: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3" name="Google Shape;103;p5: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p10: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 name="Google Shape;131;p9:notes"/>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a:extLst>
            <a:ext uri="{FF2B5EF4-FFF2-40B4-BE49-F238E27FC236}">
              <a16:creationId xmlns:a16="http://schemas.microsoft.com/office/drawing/2014/main" id="{352A9BB8-EA8A-2AEB-0066-85C087F148D5}"/>
            </a:ext>
          </a:extLst>
        </p:cNvPr>
        <p:cNvGrpSpPr/>
        <p:nvPr/>
      </p:nvGrpSpPr>
      <p:grpSpPr>
        <a:xfrm>
          <a:off x="0" y="0"/>
          <a:ext cx="0" cy="0"/>
          <a:chOff x="0" y="0"/>
          <a:chExt cx="0" cy="0"/>
        </a:xfrm>
      </p:grpSpPr>
      <p:sp>
        <p:nvSpPr>
          <p:cNvPr id="88" name="Google Shape;88;p2:notes">
            <a:extLst>
              <a:ext uri="{FF2B5EF4-FFF2-40B4-BE49-F238E27FC236}">
                <a16:creationId xmlns:a16="http://schemas.microsoft.com/office/drawing/2014/main" id="{426DE3B3-79B4-82CC-8231-F3D2350A6BF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9" name="Google Shape;89;p2:notes">
            <a:extLst>
              <a:ext uri="{FF2B5EF4-FFF2-40B4-BE49-F238E27FC236}">
                <a16:creationId xmlns:a16="http://schemas.microsoft.com/office/drawing/2014/main" id="{18DCB4D9-C4D2-EC2E-85A8-1F4608B807EF}"/>
              </a:ext>
            </a:extLst>
          </p:cNvPr>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97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B4C7E93-1C8D-26D3-AB61-86E0D26105D2}"/>
            </a:ext>
          </a:extLst>
        </p:cNvPr>
        <p:cNvGrpSpPr/>
        <p:nvPr/>
      </p:nvGrpSpPr>
      <p:grpSpPr>
        <a:xfrm>
          <a:off x="0" y="0"/>
          <a:ext cx="0" cy="0"/>
          <a:chOff x="0" y="0"/>
          <a:chExt cx="0" cy="0"/>
        </a:xfrm>
      </p:grpSpPr>
      <p:sp>
        <p:nvSpPr>
          <p:cNvPr id="123" name="Google Shape;123;p8:notes">
            <a:extLst>
              <a:ext uri="{FF2B5EF4-FFF2-40B4-BE49-F238E27FC236}">
                <a16:creationId xmlns:a16="http://schemas.microsoft.com/office/drawing/2014/main" id="{C8C9D715-EABB-2943-E1ED-303A03FCF3F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a:extLst>
              <a:ext uri="{FF2B5EF4-FFF2-40B4-BE49-F238E27FC236}">
                <a16:creationId xmlns:a16="http://schemas.microsoft.com/office/drawing/2014/main" id="{C3946A67-32D9-6554-20C2-1C5C58874A15}"/>
              </a:ext>
            </a:extLst>
          </p:cNvPr>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73582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a:extLst>
            <a:ext uri="{FF2B5EF4-FFF2-40B4-BE49-F238E27FC236}">
              <a16:creationId xmlns:a16="http://schemas.microsoft.com/office/drawing/2014/main" id="{1821C29C-352C-2C6E-70EE-C23DFD968468}"/>
            </a:ext>
          </a:extLst>
        </p:cNvPr>
        <p:cNvGrpSpPr/>
        <p:nvPr/>
      </p:nvGrpSpPr>
      <p:grpSpPr>
        <a:xfrm>
          <a:off x="0" y="0"/>
          <a:ext cx="0" cy="0"/>
          <a:chOff x="0" y="0"/>
          <a:chExt cx="0" cy="0"/>
        </a:xfrm>
      </p:grpSpPr>
      <p:sp>
        <p:nvSpPr>
          <p:cNvPr id="123" name="Google Shape;123;p8:notes">
            <a:extLst>
              <a:ext uri="{FF2B5EF4-FFF2-40B4-BE49-F238E27FC236}">
                <a16:creationId xmlns:a16="http://schemas.microsoft.com/office/drawing/2014/main" id="{F5ADF9AB-ADD8-F30A-A0C6-70347527347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 name="Google Shape;124;p8:notes">
            <a:extLst>
              <a:ext uri="{FF2B5EF4-FFF2-40B4-BE49-F238E27FC236}">
                <a16:creationId xmlns:a16="http://schemas.microsoft.com/office/drawing/2014/main" id="{05585330-0BB4-7359-8A64-E83F28897C28}"/>
              </a:ext>
            </a:extLst>
          </p:cNvPr>
          <p:cNvSpPr>
            <a:spLocks noGrp="1" noRot="1" noChangeAspect="1"/>
          </p:cNvSpPr>
          <p:nvPr>
            <p:ph type="sldImg" idx="2"/>
          </p:nvPr>
        </p:nvSpPr>
        <p:spPr>
          <a:xfrm>
            <a:off x="1062038" y="685800"/>
            <a:ext cx="47339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16716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493262" y="1239787"/>
            <a:ext cx="9450267" cy="3497610"/>
          </a:xfrm>
        </p:spPr>
        <p:txBody>
          <a:bodyPr anchor="b">
            <a:normAutofit/>
          </a:bodyPr>
          <a:lstStyle>
            <a:lvl1pPr algn="l">
              <a:defRPr sz="11047"/>
            </a:lvl1pPr>
          </a:lstStyle>
          <a:p>
            <a:r>
              <a:rPr lang="en-US"/>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493262" y="5211136"/>
            <a:ext cx="9450267" cy="1632890"/>
          </a:xfrm>
        </p:spPr>
        <p:txBody>
          <a:bodyPr>
            <a:normAutofit/>
          </a:bodyPr>
          <a:lstStyle>
            <a:lvl1pPr marL="0" indent="0" algn="l">
              <a:buNone/>
              <a:defRPr sz="3867"/>
            </a:lvl1pPr>
            <a:lvl2pPr marL="631347" indent="0" algn="ctr">
              <a:buNone/>
              <a:defRPr sz="2762"/>
            </a:lvl2pPr>
            <a:lvl3pPr marL="1262695" indent="0" algn="ctr">
              <a:buNone/>
              <a:defRPr sz="2486"/>
            </a:lvl3pPr>
            <a:lvl4pPr marL="1894042" indent="0" algn="ctr">
              <a:buNone/>
              <a:defRPr sz="2209"/>
            </a:lvl4pPr>
            <a:lvl5pPr marL="2525390" indent="0" algn="ctr">
              <a:buNone/>
              <a:defRPr sz="2209"/>
            </a:lvl5pPr>
            <a:lvl6pPr marL="3156737" indent="0" algn="ctr">
              <a:buNone/>
              <a:defRPr sz="2209"/>
            </a:lvl6pPr>
            <a:lvl7pPr marL="3788085" indent="0" algn="ctr">
              <a:buNone/>
              <a:defRPr sz="2209"/>
            </a:lvl7pPr>
            <a:lvl8pPr marL="4419432" indent="0" algn="ctr">
              <a:buNone/>
              <a:defRPr sz="2209"/>
            </a:lvl8pPr>
            <a:lvl9pPr marL="5050780" indent="0" algn="ctr">
              <a:buNone/>
              <a:defRPr sz="2209"/>
            </a:lvl9pPr>
          </a:lstStyle>
          <a:p>
            <a:r>
              <a:rPr lang="en-US"/>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493262" y="7006699"/>
            <a:ext cx="2348865" cy="402483"/>
          </a:xfrm>
        </p:spPr>
        <p:txBody>
          <a:bodyPr/>
          <a:lstStyle/>
          <a:p>
            <a:fld id="{965A7A7B-B71A-428D-833F-0F3507A6DB13}" type="datetimeFigureOut">
              <a:rPr lang="en-US" dirty="0"/>
              <a:t>8/29/2025</a:t>
            </a:fld>
            <a:endParaRPr lang="en-US"/>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7594664" y="7006699"/>
            <a:ext cx="2348865" cy="402483"/>
          </a:xfrm>
        </p:spPr>
        <p:txBody>
          <a:bodyPr/>
          <a:lstStyle/>
          <a:p>
            <a:fld id="{A65A5C87-DF58-40C8-B092-1DE63DB4547E}" type="slidenum">
              <a:rPr lang="en-US" dirty="0"/>
              <a:t>‹#›</a:t>
            </a:fld>
            <a:endParaRPr lang="en-US"/>
          </a:p>
        </p:txBody>
      </p:sp>
      <p:sp>
        <p:nvSpPr>
          <p:cNvPr id="8" name="Rectangle 7">
            <a:extLst>
              <a:ext uri="{FF2B5EF4-FFF2-40B4-BE49-F238E27FC236}">
                <a16:creationId xmlns:a16="http://schemas.microsoft.com/office/drawing/2014/main" id="{8D06CE56-3881-4ADA-8CEF-D18B02C242A3}"/>
              </a:ext>
            </a:extLst>
          </p:cNvPr>
          <p:cNvSpPr/>
          <p:nvPr/>
        </p:nvSpPr>
        <p:spPr>
          <a:xfrm rot="5400000">
            <a:off x="716272" y="468899"/>
            <a:ext cx="161273" cy="6028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79F3C543-62EC-4433-9C93-A2CD8764E9B4}"/>
              </a:ext>
            </a:extLst>
          </p:cNvPr>
          <p:cNvSpPr/>
          <p:nvPr/>
        </p:nvSpPr>
        <p:spPr>
          <a:xfrm flipV="1">
            <a:off x="495471" y="4961741"/>
            <a:ext cx="9448458" cy="20159"/>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86167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F248F9EB-9D34-4B41-B66C-5FAF50876D2D}" type="datetimeFigureOut">
              <a:rPr lang="en-US" dirty="0"/>
              <a:t>8/29/2025</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544823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7470695" y="402483"/>
            <a:ext cx="2250996" cy="640647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717709" y="402483"/>
            <a:ext cx="6622494"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34489A26-CAA1-4690-8C1F-1641B1B97745}" type="datetimeFigureOut">
              <a:rPr lang="en-US" dirty="0"/>
              <a:t>8/29/2025</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954573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477967" y="0"/>
            <a:ext cx="9562126" cy="22253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0" name="Rectangle 9">
            <a:extLst>
              <a:ext uri="{FF2B5EF4-FFF2-40B4-BE49-F238E27FC236}">
                <a16:creationId xmlns:a16="http://schemas.microsoft.com/office/drawing/2014/main" id="{04727B71-B4B6-4823-80A1-68C40B475118}"/>
              </a:ext>
            </a:extLst>
          </p:cNvPr>
          <p:cNvSpPr/>
          <p:nvPr/>
        </p:nvSpPr>
        <p:spPr>
          <a:xfrm>
            <a:off x="485432" y="0"/>
            <a:ext cx="9552051" cy="2217505"/>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9A6DB05-9FB5-4B07-8675-74C23D4FD89D}"/>
              </a:ext>
            </a:extLst>
          </p:cNvPr>
          <p:cNvSpPr/>
          <p:nvPr/>
        </p:nvSpPr>
        <p:spPr>
          <a:xfrm>
            <a:off x="427126" y="867910"/>
            <a:ext cx="109614" cy="776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955205" y="604774"/>
            <a:ext cx="8706460" cy="1300264"/>
          </a:xfrm>
        </p:spPr>
        <p:txBody>
          <a:bodyPr>
            <a:normAutofit/>
          </a:bodyPr>
          <a:lstStyle>
            <a:lvl1pPr>
              <a:defRPr sz="5524"/>
            </a:lvl1pPr>
          </a:lstStyle>
          <a:p>
            <a:r>
              <a:rPr lang="en-US"/>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955205" y="2731563"/>
            <a:ext cx="8706460" cy="4072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55205" y="7006699"/>
            <a:ext cx="2348865" cy="402483"/>
          </a:xfrm>
        </p:spPr>
        <p:txBody>
          <a:bodyPr/>
          <a:lstStyle/>
          <a:p>
            <a:fld id="{5CF65307-640F-4AE7-B0BE-50C709AD86C5}" type="datetimeFigureOut">
              <a:rPr lang="en-US" dirty="0"/>
              <a:t>8/29/2025</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7312800" y="7006699"/>
            <a:ext cx="2348865" cy="402483"/>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525562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477967" y="5491094"/>
            <a:ext cx="9534306" cy="907161"/>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0" name="Rectangle 9">
            <a:extLst>
              <a:ext uri="{FF2B5EF4-FFF2-40B4-BE49-F238E27FC236}">
                <a16:creationId xmlns:a16="http://schemas.microsoft.com/office/drawing/2014/main" id="{A57D88DE-E462-4C8A-BF99-609390DFB781}"/>
              </a:ext>
            </a:extLst>
          </p:cNvPr>
          <p:cNvSpPr/>
          <p:nvPr/>
        </p:nvSpPr>
        <p:spPr>
          <a:xfrm>
            <a:off x="427127" y="5642288"/>
            <a:ext cx="125273" cy="604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477603" y="705570"/>
            <a:ext cx="9324994" cy="4535805"/>
          </a:xfrm>
        </p:spPr>
        <p:txBody>
          <a:bodyPr anchor="b">
            <a:normAutofit/>
          </a:bodyPr>
          <a:lstStyle>
            <a:lvl1pPr>
              <a:defRPr sz="9114"/>
            </a:lvl1pPr>
          </a:lstStyle>
          <a:p>
            <a:r>
              <a:rPr lang="en-US"/>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720319" y="5624398"/>
            <a:ext cx="9082278" cy="645092"/>
          </a:xfrm>
        </p:spPr>
        <p:txBody>
          <a:bodyPr anchor="ctr">
            <a:normAutofit/>
          </a:bodyPr>
          <a:lstStyle>
            <a:lvl1pPr marL="0" indent="0">
              <a:buNone/>
              <a:defRPr sz="2762">
                <a:solidFill>
                  <a:schemeClr val="tx1"/>
                </a:solidFill>
              </a:defRPr>
            </a:lvl1pPr>
            <a:lvl2pPr marL="631347" indent="0">
              <a:buNone/>
              <a:defRPr sz="2762">
                <a:solidFill>
                  <a:schemeClr val="tx1">
                    <a:tint val="75000"/>
                  </a:schemeClr>
                </a:solidFill>
              </a:defRPr>
            </a:lvl2pPr>
            <a:lvl3pPr marL="1262695" indent="0">
              <a:buNone/>
              <a:defRPr sz="2486">
                <a:solidFill>
                  <a:schemeClr val="tx1">
                    <a:tint val="75000"/>
                  </a:schemeClr>
                </a:solidFill>
              </a:defRPr>
            </a:lvl3pPr>
            <a:lvl4pPr marL="1894042" indent="0">
              <a:buNone/>
              <a:defRPr sz="2209">
                <a:solidFill>
                  <a:schemeClr val="tx1">
                    <a:tint val="75000"/>
                  </a:schemeClr>
                </a:solidFill>
              </a:defRPr>
            </a:lvl4pPr>
            <a:lvl5pPr marL="2525390" indent="0">
              <a:buNone/>
              <a:defRPr sz="2209">
                <a:solidFill>
                  <a:schemeClr val="tx1">
                    <a:tint val="75000"/>
                  </a:schemeClr>
                </a:solidFill>
              </a:defRPr>
            </a:lvl5pPr>
            <a:lvl6pPr marL="3156737" indent="0">
              <a:buNone/>
              <a:defRPr sz="2209">
                <a:solidFill>
                  <a:schemeClr val="tx1">
                    <a:tint val="75000"/>
                  </a:schemeClr>
                </a:solidFill>
              </a:defRPr>
            </a:lvl6pPr>
            <a:lvl7pPr marL="3788085" indent="0">
              <a:buNone/>
              <a:defRPr sz="2209">
                <a:solidFill>
                  <a:schemeClr val="tx1">
                    <a:tint val="75000"/>
                  </a:schemeClr>
                </a:solidFill>
              </a:defRPr>
            </a:lvl7pPr>
            <a:lvl8pPr marL="4419432" indent="0">
              <a:buNone/>
              <a:defRPr sz="2209">
                <a:solidFill>
                  <a:schemeClr val="tx1">
                    <a:tint val="75000"/>
                  </a:schemeClr>
                </a:solidFill>
              </a:defRPr>
            </a:lvl8pPr>
            <a:lvl9pPr marL="5050780" indent="0">
              <a:buNone/>
              <a:defRPr sz="2209">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F77EA1F9-1F0F-4C65-8F6E-9729B924AAAC}" type="datetimeFigureOut">
              <a:rPr lang="en-US" dirty="0"/>
              <a:t>8/29/2025</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77136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477967" y="0"/>
            <a:ext cx="9562126" cy="22253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1" name="Rectangle 10">
            <a:extLst>
              <a:ext uri="{FF2B5EF4-FFF2-40B4-BE49-F238E27FC236}">
                <a16:creationId xmlns:a16="http://schemas.microsoft.com/office/drawing/2014/main" id="{42677A9B-4D1D-4D80-912C-24570140A650}"/>
              </a:ext>
            </a:extLst>
          </p:cNvPr>
          <p:cNvSpPr/>
          <p:nvPr/>
        </p:nvSpPr>
        <p:spPr>
          <a:xfrm>
            <a:off x="485432" y="0"/>
            <a:ext cx="9552051" cy="2217505"/>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03DC8C98-510F-48C9-82B2-9E4F760A68DF}"/>
              </a:ext>
            </a:extLst>
          </p:cNvPr>
          <p:cNvSpPr/>
          <p:nvPr/>
        </p:nvSpPr>
        <p:spPr>
          <a:xfrm>
            <a:off x="427126" y="867910"/>
            <a:ext cx="109614" cy="776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955205" y="604774"/>
            <a:ext cx="8706460" cy="1300264"/>
          </a:xfrm>
        </p:spPr>
        <p:txBody>
          <a:bodyPr>
            <a:normAutofit/>
          </a:bodyPr>
          <a:lstStyle>
            <a:lvl1pPr>
              <a:defRPr sz="5524"/>
            </a:lvl1pPr>
          </a:lstStyle>
          <a:p>
            <a:r>
              <a:rPr lang="en-US"/>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955205" y="2731563"/>
            <a:ext cx="4227957" cy="4072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5433708" y="2731563"/>
            <a:ext cx="4227957" cy="4072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955205" y="7006699"/>
            <a:ext cx="2348865" cy="402483"/>
          </a:xfrm>
        </p:spPr>
        <p:txBody>
          <a:bodyPr/>
          <a:lstStyle/>
          <a:p>
            <a:fld id="{202278E8-5F4B-47D5-A617-8CCDF75D6A33}" type="datetimeFigureOut">
              <a:rPr lang="en-US" dirty="0"/>
              <a:t>8/29/2025</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7312800" y="7006699"/>
            <a:ext cx="2348865" cy="402483"/>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525278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477967" y="0"/>
            <a:ext cx="9562126" cy="22253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299500CE-917A-4D03-A7DF-71D8EBBC1537}"/>
              </a:ext>
            </a:extLst>
          </p:cNvPr>
          <p:cNvSpPr/>
          <p:nvPr/>
        </p:nvSpPr>
        <p:spPr>
          <a:xfrm>
            <a:off x="485432" y="0"/>
            <a:ext cx="9552051" cy="2217505"/>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sp>
      <p:sp>
        <p:nvSpPr>
          <p:cNvPr id="15" name="Rectangle 14">
            <a:extLst>
              <a:ext uri="{FF2B5EF4-FFF2-40B4-BE49-F238E27FC236}">
                <a16:creationId xmlns:a16="http://schemas.microsoft.com/office/drawing/2014/main" id="{C3D0D377-28B0-417D-886B-9483AF064975}"/>
              </a:ext>
            </a:extLst>
          </p:cNvPr>
          <p:cNvSpPr/>
          <p:nvPr/>
        </p:nvSpPr>
        <p:spPr>
          <a:xfrm>
            <a:off x="427126" y="867910"/>
            <a:ext cx="109614" cy="7761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955205" y="604774"/>
            <a:ext cx="8706460" cy="1300264"/>
          </a:xfrm>
        </p:spPr>
        <p:txBody>
          <a:bodyPr>
            <a:normAutofit/>
          </a:bodyPr>
          <a:lstStyle>
            <a:lvl1pPr>
              <a:defRPr sz="5524"/>
            </a:lvl1pPr>
          </a:lstStyle>
          <a:p>
            <a:r>
              <a:rPr lang="en-US"/>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955205" y="2615407"/>
            <a:ext cx="4227957" cy="908210"/>
          </a:xfrm>
        </p:spPr>
        <p:txBody>
          <a:bodyPr anchor="b"/>
          <a:lstStyle>
            <a:lvl1pPr marL="0" indent="0">
              <a:buNone/>
              <a:defRPr sz="3314" b="1" cap="none" baseline="0"/>
            </a:lvl1pPr>
            <a:lvl2pPr marL="631347" indent="0">
              <a:buNone/>
              <a:defRPr sz="2762" b="1"/>
            </a:lvl2pPr>
            <a:lvl3pPr marL="1262695" indent="0">
              <a:buNone/>
              <a:defRPr sz="2486" b="1"/>
            </a:lvl3pPr>
            <a:lvl4pPr marL="1894042" indent="0">
              <a:buNone/>
              <a:defRPr sz="2209" b="1"/>
            </a:lvl4pPr>
            <a:lvl5pPr marL="2525390" indent="0">
              <a:buNone/>
              <a:defRPr sz="2209" b="1"/>
            </a:lvl5pPr>
            <a:lvl6pPr marL="3156737" indent="0">
              <a:buNone/>
              <a:defRPr sz="2209" b="1"/>
            </a:lvl6pPr>
            <a:lvl7pPr marL="3788085" indent="0">
              <a:buNone/>
              <a:defRPr sz="2209" b="1"/>
            </a:lvl7pPr>
            <a:lvl8pPr marL="4419432" indent="0">
              <a:buNone/>
              <a:defRPr sz="2209" b="1"/>
            </a:lvl8pPr>
            <a:lvl9pPr marL="5050780" indent="0">
              <a:buNone/>
              <a:defRPr sz="2209"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955205" y="3531473"/>
            <a:ext cx="4227957" cy="3272235"/>
          </a:xfrm>
        </p:spPr>
        <p:txBody>
          <a:bodyPr/>
          <a:lstStyle>
            <a:lvl1pPr>
              <a:defRPr sz="3314"/>
            </a:lvl1pPr>
            <a:lvl2pPr>
              <a:defRPr sz="2762"/>
            </a:lvl2pPr>
            <a:lvl3pPr>
              <a:defRPr sz="2486"/>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5433708" y="2615407"/>
            <a:ext cx="4227957" cy="908210"/>
          </a:xfrm>
        </p:spPr>
        <p:txBody>
          <a:bodyPr anchor="b"/>
          <a:lstStyle>
            <a:lvl1pPr marL="0" indent="0">
              <a:buNone/>
              <a:defRPr sz="3314" b="1" cap="none" baseline="0"/>
            </a:lvl1pPr>
            <a:lvl2pPr marL="631347" indent="0">
              <a:buNone/>
              <a:defRPr sz="2762" b="1"/>
            </a:lvl2pPr>
            <a:lvl3pPr marL="1262695" indent="0">
              <a:buNone/>
              <a:defRPr sz="2486" b="1"/>
            </a:lvl3pPr>
            <a:lvl4pPr marL="1894042" indent="0">
              <a:buNone/>
              <a:defRPr sz="2209" b="1"/>
            </a:lvl4pPr>
            <a:lvl5pPr marL="2525390" indent="0">
              <a:buNone/>
              <a:defRPr sz="2209" b="1"/>
            </a:lvl5pPr>
            <a:lvl6pPr marL="3156737" indent="0">
              <a:buNone/>
              <a:defRPr sz="2209" b="1"/>
            </a:lvl6pPr>
            <a:lvl7pPr marL="3788085" indent="0">
              <a:buNone/>
              <a:defRPr sz="2209" b="1"/>
            </a:lvl7pPr>
            <a:lvl8pPr marL="4419432" indent="0">
              <a:buNone/>
              <a:defRPr sz="2209" b="1"/>
            </a:lvl8pPr>
            <a:lvl9pPr marL="5050780" indent="0">
              <a:buNone/>
              <a:defRPr sz="2209"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5433708" y="3531472"/>
            <a:ext cx="4227957" cy="3272234"/>
          </a:xfrm>
        </p:spPr>
        <p:txBody>
          <a:bodyPr/>
          <a:lstStyle>
            <a:lvl1pPr>
              <a:defRPr sz="3314"/>
            </a:lvl1pPr>
            <a:lvl2pPr>
              <a:defRPr sz="2762"/>
            </a:lvl2pPr>
            <a:lvl3pPr>
              <a:defRPr sz="2486"/>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55205" y="7006699"/>
            <a:ext cx="2348865" cy="402483"/>
          </a:xfrm>
        </p:spPr>
        <p:txBody>
          <a:bodyPr/>
          <a:lstStyle/>
          <a:p>
            <a:fld id="{16AAFA52-7A21-407F-8339-40DF182D7460}" type="datetimeFigureOut">
              <a:rPr lang="en-US" dirty="0"/>
              <a:t>8/29/2025</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7312800" y="7006699"/>
            <a:ext cx="2348865" cy="402483"/>
          </a:xfrm>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34672075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570137" y="1690428"/>
            <a:ext cx="9347735" cy="417882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56E1D10E-1C30-41BF-8C3B-C460C9B5597B}"/>
              </a:ext>
            </a:extLst>
          </p:cNvPr>
          <p:cNvSpPr/>
          <p:nvPr/>
        </p:nvSpPr>
        <p:spPr>
          <a:xfrm>
            <a:off x="521528" y="3275857"/>
            <a:ext cx="109614" cy="10079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923887" y="2136868"/>
            <a:ext cx="8714289" cy="3296018"/>
          </a:xfrm>
        </p:spPr>
        <p:txBody>
          <a:bodyPr>
            <a:normAutofit/>
          </a:bodyPr>
          <a:lstStyle>
            <a:lvl1pPr>
              <a:defRPr sz="7457"/>
            </a:lvl1pPr>
          </a:lstStyle>
          <a:p>
            <a:r>
              <a:rPr lang="en-US"/>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96770335-1C1A-4243-9BDD-9630C417D284}" type="datetimeFigureOut">
              <a:rPr lang="en-US" dirty="0"/>
              <a:t>8/29/2025</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48139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141513F-8EBD-4612-96F4-CC3E309609AF}" type="datetimeFigureOut">
              <a:rPr lang="en-US" dirty="0"/>
              <a:t>8/29/2025</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12572550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477967" y="1280926"/>
            <a:ext cx="3203009" cy="5118427"/>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1318F0F5-812B-472C-9408-B80F2553F5E0}"/>
              </a:ext>
            </a:extLst>
          </p:cNvPr>
          <p:cNvSpPr/>
          <p:nvPr/>
        </p:nvSpPr>
        <p:spPr>
          <a:xfrm>
            <a:off x="427127" y="1783959"/>
            <a:ext cx="125273" cy="907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743807" y="1884879"/>
            <a:ext cx="2654217" cy="1884879"/>
          </a:xfrm>
        </p:spPr>
        <p:txBody>
          <a:bodyPr tIns="45720" anchor="t">
            <a:normAutofit/>
          </a:bodyPr>
          <a:lstStyle>
            <a:lvl1pPr>
              <a:lnSpc>
                <a:spcPct val="100000"/>
              </a:lnSpc>
              <a:defRPr sz="4695"/>
            </a:lvl1pPr>
          </a:lstStyle>
          <a:p>
            <a:r>
              <a:rPr lang="en-US"/>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251446" y="1884879"/>
            <a:ext cx="5762549" cy="4515646"/>
          </a:xfrm>
        </p:spPr>
        <p:txBody>
          <a:bodyPr/>
          <a:lstStyle>
            <a:lvl1pPr>
              <a:defRPr sz="3867"/>
            </a:lvl1pPr>
            <a:lvl2pPr>
              <a:defRPr sz="3314"/>
            </a:lvl2pPr>
            <a:lvl3pPr>
              <a:defRPr sz="2762"/>
            </a:lvl3pPr>
            <a:lvl4pPr>
              <a:defRPr sz="2762"/>
            </a:lvl4pPr>
            <a:lvl5pPr>
              <a:defRPr sz="2762"/>
            </a:lvl5pPr>
            <a:lvl6pPr>
              <a:defRPr sz="2762"/>
            </a:lvl6pPr>
            <a:lvl7pPr>
              <a:defRPr sz="2762"/>
            </a:lvl7pPr>
            <a:lvl8pPr>
              <a:defRPr sz="2762"/>
            </a:lvl8pPr>
            <a:lvl9pPr>
              <a:defRPr sz="2762"/>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743807" y="3779838"/>
            <a:ext cx="2654217" cy="2277982"/>
          </a:xfrm>
        </p:spPr>
        <p:txBody>
          <a:bodyPr>
            <a:normAutofit/>
          </a:bodyPr>
          <a:lstStyle>
            <a:lvl1pPr marL="0" indent="0">
              <a:buNone/>
              <a:defRPr sz="2486"/>
            </a:lvl1pPr>
            <a:lvl2pPr marL="631347" indent="0">
              <a:buNone/>
              <a:defRPr sz="1933"/>
            </a:lvl2pPr>
            <a:lvl3pPr marL="1262695" indent="0">
              <a:buNone/>
              <a:defRPr sz="1657"/>
            </a:lvl3pPr>
            <a:lvl4pPr marL="1894042" indent="0">
              <a:buNone/>
              <a:defRPr sz="1381"/>
            </a:lvl4pPr>
            <a:lvl5pPr marL="2525390" indent="0">
              <a:buNone/>
              <a:defRPr sz="1381"/>
            </a:lvl5pPr>
            <a:lvl6pPr marL="3156737" indent="0">
              <a:buNone/>
              <a:defRPr sz="1381"/>
            </a:lvl6pPr>
            <a:lvl7pPr marL="3788085" indent="0">
              <a:buNone/>
              <a:defRPr sz="1381"/>
            </a:lvl7pPr>
            <a:lvl8pPr marL="4419432" indent="0">
              <a:buNone/>
              <a:defRPr sz="1381"/>
            </a:lvl8pPr>
            <a:lvl9pPr marL="5050780" indent="0">
              <a:buNone/>
              <a:defRPr sz="1381"/>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743807" y="7006699"/>
            <a:ext cx="2348865" cy="402483"/>
          </a:xfrm>
        </p:spPr>
        <p:txBody>
          <a:bodyPr/>
          <a:lstStyle/>
          <a:p>
            <a:fld id="{6E6483A1-31A8-47A2-AB0A-53A7803D5EBF}" type="datetimeFigureOut">
              <a:rPr lang="en-US" dirty="0"/>
              <a:t>8/29/2025</a:t>
            </a:fld>
            <a:endParaRPr lang="en-US"/>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080258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477967" y="1280926"/>
            <a:ext cx="3203009" cy="5118427"/>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3B63C338-194D-4F23-ABEC-60A7EA96F302}"/>
              </a:ext>
            </a:extLst>
          </p:cNvPr>
          <p:cNvSpPr/>
          <p:nvPr/>
        </p:nvSpPr>
        <p:spPr>
          <a:xfrm>
            <a:off x="427127" y="1783959"/>
            <a:ext cx="125273" cy="90716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743807" y="1884879"/>
            <a:ext cx="2654217" cy="1884879"/>
          </a:xfrm>
        </p:spPr>
        <p:txBody>
          <a:bodyPr tIns="45720" anchor="t">
            <a:normAutofit/>
          </a:bodyPr>
          <a:lstStyle>
            <a:lvl1pPr>
              <a:lnSpc>
                <a:spcPct val="100000"/>
              </a:lnSpc>
              <a:defRPr sz="4695"/>
            </a:lvl1pPr>
          </a:lstStyle>
          <a:p>
            <a:r>
              <a:rPr lang="en-US"/>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noChangeAspect="1"/>
          </p:cNvSpPr>
          <p:nvPr>
            <p:ph type="pic" idx="1"/>
          </p:nvPr>
        </p:nvSpPr>
        <p:spPr>
          <a:xfrm>
            <a:off x="4251446" y="1280105"/>
            <a:ext cx="5762549" cy="5120420"/>
          </a:xfrm>
        </p:spPr>
        <p:txBody>
          <a:bodyPr anchor="t">
            <a:normAutofit/>
          </a:bodyPr>
          <a:lstStyle>
            <a:lvl1pPr marL="0" indent="0">
              <a:buNone/>
              <a:defRPr sz="3867"/>
            </a:lvl1pPr>
            <a:lvl2pPr marL="631347" indent="0">
              <a:buNone/>
              <a:defRPr sz="3867"/>
            </a:lvl2pPr>
            <a:lvl3pPr marL="1262695" indent="0">
              <a:buNone/>
              <a:defRPr sz="3314"/>
            </a:lvl3pPr>
            <a:lvl4pPr marL="1894042" indent="0">
              <a:buNone/>
              <a:defRPr sz="2762"/>
            </a:lvl4pPr>
            <a:lvl5pPr marL="2525390" indent="0">
              <a:buNone/>
              <a:defRPr sz="2762"/>
            </a:lvl5pPr>
            <a:lvl6pPr marL="3156737" indent="0">
              <a:buNone/>
              <a:defRPr sz="2762"/>
            </a:lvl6pPr>
            <a:lvl7pPr marL="3788085" indent="0">
              <a:buNone/>
              <a:defRPr sz="2762"/>
            </a:lvl7pPr>
            <a:lvl8pPr marL="4419432" indent="0">
              <a:buNone/>
              <a:defRPr sz="2762"/>
            </a:lvl8pPr>
            <a:lvl9pPr marL="5050780" indent="0">
              <a:buNone/>
              <a:defRPr sz="2762"/>
            </a:lvl9pPr>
          </a:lstStyle>
          <a:p>
            <a:endParaRPr lang="en-US"/>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743807" y="3789917"/>
            <a:ext cx="2654217" cy="2267903"/>
          </a:xfrm>
        </p:spPr>
        <p:txBody>
          <a:bodyPr>
            <a:normAutofit/>
          </a:bodyPr>
          <a:lstStyle>
            <a:lvl1pPr marL="0" indent="0">
              <a:buNone/>
              <a:defRPr sz="2486"/>
            </a:lvl1pPr>
            <a:lvl2pPr marL="631347" indent="0">
              <a:buNone/>
              <a:defRPr sz="1933"/>
            </a:lvl2pPr>
            <a:lvl3pPr marL="1262695" indent="0">
              <a:buNone/>
              <a:defRPr sz="1657"/>
            </a:lvl3pPr>
            <a:lvl4pPr marL="1894042" indent="0">
              <a:buNone/>
              <a:defRPr sz="1381"/>
            </a:lvl4pPr>
            <a:lvl5pPr marL="2525390" indent="0">
              <a:buNone/>
              <a:defRPr sz="1381"/>
            </a:lvl5pPr>
            <a:lvl6pPr marL="3156737" indent="0">
              <a:buNone/>
              <a:defRPr sz="1381"/>
            </a:lvl6pPr>
            <a:lvl7pPr marL="3788085" indent="0">
              <a:buNone/>
              <a:defRPr sz="1381"/>
            </a:lvl7pPr>
            <a:lvl8pPr marL="4419432" indent="0">
              <a:buNone/>
              <a:defRPr sz="1381"/>
            </a:lvl8pPr>
            <a:lvl9pPr marL="5050780" indent="0">
              <a:buNone/>
              <a:defRPr sz="1381"/>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743807" y="7006699"/>
            <a:ext cx="2348865" cy="402483"/>
          </a:xfrm>
        </p:spPr>
        <p:txBody>
          <a:bodyPr/>
          <a:lstStyle/>
          <a:p>
            <a:fld id="{6D8810B9-2C7C-4CAF-99E2-617AE20BA331}" type="datetimeFigureOut">
              <a:rPr lang="en-US" dirty="0"/>
              <a:t>8/29/2025</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dirty="0"/>
              <a:t>‹#›</a:t>
            </a:fld>
            <a:endParaRPr lang="en-US"/>
          </a:p>
        </p:txBody>
      </p:sp>
    </p:spTree>
    <p:extLst>
      <p:ext uri="{BB962C8B-B14F-4D97-AF65-F5344CB8AC3E}">
        <p14:creationId xmlns:p14="http://schemas.microsoft.com/office/powerpoint/2010/main" val="2440149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717709" y="402483"/>
            <a:ext cx="9003983" cy="146118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717709" y="2012414"/>
            <a:ext cx="9003983"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717709" y="7006699"/>
            <a:ext cx="2348865" cy="402483"/>
          </a:xfrm>
          <a:prstGeom prst="rect">
            <a:avLst/>
          </a:prstGeom>
        </p:spPr>
        <p:txBody>
          <a:bodyPr vert="horz" lIns="91440" tIns="45720" rIns="91440" bIns="45720" rtlCol="0" anchor="ctr"/>
          <a:lstStyle>
            <a:lvl1pPr algn="l">
              <a:defRPr sz="1657">
                <a:solidFill>
                  <a:schemeClr val="tx1">
                    <a:tint val="75000"/>
                  </a:schemeClr>
                </a:solidFill>
              </a:defRPr>
            </a:lvl1pPr>
          </a:lstStyle>
          <a:p>
            <a:fld id="{37E93E0A-5177-400C-87C9-C93AF466EC49}" type="datetimeFigureOut">
              <a:rPr lang="en-US" dirty="0"/>
              <a:t>8/29/2025</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3458051" y="7006699"/>
            <a:ext cx="3523298" cy="402483"/>
          </a:xfrm>
          <a:prstGeom prst="rect">
            <a:avLst/>
          </a:prstGeom>
        </p:spPr>
        <p:txBody>
          <a:bodyPr vert="horz" lIns="91440" tIns="45720" rIns="91440" bIns="45720" rtlCol="0" anchor="ctr"/>
          <a:lstStyle>
            <a:lvl1pPr algn="ctr">
              <a:defRPr sz="1657">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7372826" y="7006699"/>
            <a:ext cx="2348865" cy="402483"/>
          </a:xfrm>
          <a:prstGeom prst="rect">
            <a:avLst/>
          </a:prstGeom>
        </p:spPr>
        <p:txBody>
          <a:bodyPr vert="horz" lIns="91440" tIns="45720" rIns="91440" bIns="45720" rtlCol="0" anchor="ctr"/>
          <a:lstStyle>
            <a:lvl1pPr algn="r">
              <a:defRPr sz="1657">
                <a:solidFill>
                  <a:schemeClr val="tx1">
                    <a:tint val="75000"/>
                  </a:schemeClr>
                </a:solidFill>
              </a:defRPr>
            </a:lvl1pPr>
          </a:lstStyle>
          <a:p>
            <a:fld id="{94917615-2DB4-4DAA-9DE3-B2B689A846E0}" type="slidenum">
              <a:rPr lang="en-US" dirty="0"/>
              <a:t>‹#›</a:t>
            </a:fld>
            <a:endParaRPr lang="en-US"/>
          </a:p>
        </p:txBody>
      </p:sp>
    </p:spTree>
    <p:extLst>
      <p:ext uri="{BB962C8B-B14F-4D97-AF65-F5344CB8AC3E}">
        <p14:creationId xmlns:p14="http://schemas.microsoft.com/office/powerpoint/2010/main" val="23539815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a:stretch/>
        </p:blipFill>
        <p:spPr>
          <a:xfrm>
            <a:off x="0" y="0"/>
            <a:ext cx="10439400" cy="7601796"/>
          </a:xfrm>
          <a:prstGeom prst="rect">
            <a:avLst/>
          </a:prstGeom>
          <a:noFill/>
          <a:ln>
            <a:noFill/>
          </a:ln>
        </p:spPr>
      </p:pic>
      <p:sp>
        <p:nvSpPr>
          <p:cNvPr id="85" name="Google Shape;85;p13"/>
          <p:cNvSpPr/>
          <p:nvPr/>
        </p:nvSpPr>
        <p:spPr>
          <a:xfrm>
            <a:off x="0" y="0"/>
            <a:ext cx="10439400" cy="457200"/>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25">
              <a:solidFill>
                <a:schemeClr val="dk1"/>
              </a:solidFill>
              <a:latin typeface="Calibri"/>
              <a:ea typeface="Calibri"/>
              <a:cs typeface="Calibri"/>
              <a:sym typeface="Calibri"/>
            </a:endParaRPr>
          </a:p>
        </p:txBody>
      </p:sp>
      <p:sp>
        <p:nvSpPr>
          <p:cNvPr id="86" name="Google Shape;86;p13"/>
          <p:cNvSpPr/>
          <p:nvPr/>
        </p:nvSpPr>
        <p:spPr>
          <a:xfrm>
            <a:off x="1312600" y="1691975"/>
            <a:ext cx="4766100" cy="3853500"/>
          </a:xfrm>
          <a:prstGeom prst="rect">
            <a:avLst/>
          </a:prstGeom>
          <a:solidFill>
            <a:srgbClr val="014D8B"/>
          </a:solidFill>
          <a:ln w="12700" cap="flat" cmpd="sng">
            <a:solidFill>
              <a:srgbClr val="014D8B"/>
            </a:solidFill>
            <a:prstDash val="solid"/>
            <a:miter lim="800000"/>
            <a:headEnd type="none" w="sm" len="sm"/>
            <a:tailEnd type="none" w="sm" len="sm"/>
          </a:ln>
        </p:spPr>
        <p:txBody>
          <a:bodyPr spcFirstLastPara="1" wrap="square" lIns="91425" tIns="45700" rIns="91425" bIns="45700" anchor="ctr" anchorCtr="0">
            <a:noAutofit/>
          </a:bodyPr>
          <a:lstStyle/>
          <a:p>
            <a:pPr algn="ctr"/>
            <a:r>
              <a:rPr lang="uk-UA" sz="2400" b="1" dirty="0">
                <a:solidFill>
                  <a:schemeClr val="bg1"/>
                </a:solidFill>
                <a:latin typeface="Arial Narrow"/>
                <a:ea typeface="Maven Pro"/>
                <a:sym typeface="Maven Pro"/>
              </a:rPr>
              <a:t>ВИБІРКОВІ ОСВІТНІ КОМПОНЕНТИ ОП B2"ДИЗАЙН" </a:t>
            </a:r>
            <a:r>
              <a:rPr lang="uk-UA" sz="2400" b="1" i="0" u="none" strike="noStrike" dirty="0">
                <a:solidFill>
                  <a:schemeClr val="bg1"/>
                </a:solidFill>
                <a:latin typeface="Arial Narrow"/>
                <a:ea typeface="Maven Pro"/>
                <a:sym typeface="Maven Pro"/>
              </a:rPr>
              <a:t>(</a:t>
            </a:r>
            <a:r>
              <a:rPr lang="uk-UA" sz="2400" b="1" dirty="0">
                <a:solidFill>
                  <a:schemeClr val="bg1"/>
                </a:solidFill>
                <a:latin typeface="Arial Narrow"/>
                <a:ea typeface="Maven Pro"/>
                <a:sym typeface="Maven Pro"/>
              </a:rPr>
              <a:t>МАГІСТРАТУРА</a:t>
            </a:r>
            <a:r>
              <a:rPr lang="uk-UA" sz="2400" b="1" i="0" u="none" strike="noStrike" dirty="0">
                <a:solidFill>
                  <a:schemeClr val="bg1"/>
                </a:solidFill>
                <a:latin typeface="Arial Narrow"/>
                <a:ea typeface="Maven Pro"/>
                <a:sym typeface="Maven Pro"/>
              </a:rPr>
              <a:t>)</a:t>
            </a:r>
            <a:r>
              <a:rPr lang="uk-UA" sz="2400" b="1" dirty="0">
                <a:solidFill>
                  <a:schemeClr val="bg1"/>
                </a:solidFill>
                <a:latin typeface="Arial Narrow"/>
                <a:ea typeface="Maven Pro"/>
                <a:sym typeface="Maven Pro"/>
              </a:rPr>
              <a:t> </a:t>
            </a:r>
            <a:endParaRPr lang="ru-RU" sz="2400" b="1">
              <a:solidFill>
                <a:schemeClr val="bg1"/>
              </a:solidFill>
              <a:latin typeface="Arial Narrow"/>
              <a:ea typeface="Maven Pro"/>
              <a:sym typeface="Maven Pro"/>
            </a:endParaRPr>
          </a:p>
          <a:p>
            <a:pPr algn="ctr"/>
            <a:r>
              <a:rPr lang="ru-RU" sz="2400" b="1" dirty="0">
                <a:solidFill>
                  <a:schemeClr val="bg1"/>
                </a:solidFill>
                <a:latin typeface="Arial Narrow"/>
              </a:rPr>
              <a:t>з набору 2025 року</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18"/>
          <p:cNvPicPr preferRelativeResize="0"/>
          <p:nvPr/>
        </p:nvPicPr>
        <p:blipFill rotWithShape="1">
          <a:blip r:embed="rId3">
            <a:alphaModFix/>
          </a:blip>
          <a:srcRect/>
          <a:stretch/>
        </p:blipFill>
        <p:spPr>
          <a:xfrm>
            <a:off x="0" y="-7214"/>
            <a:ext cx="10439401" cy="7559675"/>
          </a:xfrm>
          <a:prstGeom prst="rect">
            <a:avLst/>
          </a:prstGeom>
          <a:noFill/>
          <a:ln>
            <a:noFill/>
          </a:ln>
        </p:spPr>
      </p:pic>
      <p:pic>
        <p:nvPicPr>
          <p:cNvPr id="10" name="Picture 9" descr="A screenshot of a phone&#10;&#10;AI-generated content may be incorrect.">
            <a:extLst>
              <a:ext uri="{FF2B5EF4-FFF2-40B4-BE49-F238E27FC236}">
                <a16:creationId xmlns:a16="http://schemas.microsoft.com/office/drawing/2014/main" id="{DE42DC06-4568-3EC6-D5F2-C87DABD54C99}"/>
              </a:ext>
            </a:extLst>
          </p:cNvPr>
          <p:cNvPicPr>
            <a:picLocks noChangeAspect="1"/>
          </p:cNvPicPr>
          <p:nvPr/>
        </p:nvPicPr>
        <p:blipFill>
          <a:blip r:embed="rId4"/>
          <a:stretch>
            <a:fillRect/>
          </a:stretch>
        </p:blipFill>
        <p:spPr>
          <a:xfrm>
            <a:off x="571433" y="1290775"/>
            <a:ext cx="4960680" cy="5920308"/>
          </a:xfrm>
          <a:prstGeom prst="rect">
            <a:avLst/>
          </a:prstGeom>
        </p:spPr>
      </p:pic>
      <p:pic>
        <p:nvPicPr>
          <p:cNvPr id="11" name="Picture 10" descr="10 сервісів для дизайну та конструкторів логотипів у 2025">
            <a:extLst>
              <a:ext uri="{FF2B5EF4-FFF2-40B4-BE49-F238E27FC236}">
                <a16:creationId xmlns:a16="http://schemas.microsoft.com/office/drawing/2014/main" id="{7AE7FE6F-D1EE-DEF2-74B4-40309EF681CF}"/>
              </a:ext>
            </a:extLst>
          </p:cNvPr>
          <p:cNvPicPr>
            <a:picLocks noChangeAspect="1"/>
          </p:cNvPicPr>
          <p:nvPr/>
        </p:nvPicPr>
        <p:blipFill>
          <a:blip r:embed="rId5"/>
          <a:stretch>
            <a:fillRect/>
          </a:stretch>
        </p:blipFill>
        <p:spPr>
          <a:xfrm>
            <a:off x="5526301" y="1961788"/>
            <a:ext cx="4777392" cy="302070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pic>
        <p:nvPicPr>
          <p:cNvPr id="126" name="Google Shape;126;p19"/>
          <p:cNvPicPr preferRelativeResize="0"/>
          <p:nvPr/>
        </p:nvPicPr>
        <p:blipFill rotWithShape="1">
          <a:blip r:embed="rId3">
            <a:alphaModFix/>
          </a:blip>
          <a:srcRect/>
          <a:stretch/>
        </p:blipFill>
        <p:spPr>
          <a:xfrm>
            <a:off x="0" y="13"/>
            <a:ext cx="10439401" cy="7559676"/>
          </a:xfrm>
          <a:prstGeom prst="rect">
            <a:avLst/>
          </a:prstGeom>
          <a:noFill/>
          <a:ln>
            <a:noFill/>
          </a:ln>
        </p:spPr>
      </p:pic>
      <p:pic>
        <p:nvPicPr>
          <p:cNvPr id="4" name="Picture 3" descr="A screenshot of a computer&#10;&#10;AI-generated content may be incorrect.">
            <a:extLst>
              <a:ext uri="{FF2B5EF4-FFF2-40B4-BE49-F238E27FC236}">
                <a16:creationId xmlns:a16="http://schemas.microsoft.com/office/drawing/2014/main" id="{C52EF621-6239-53A7-3EE0-CB0382D3ABB5}"/>
              </a:ext>
            </a:extLst>
          </p:cNvPr>
          <p:cNvPicPr>
            <a:picLocks noChangeAspect="1"/>
          </p:cNvPicPr>
          <p:nvPr/>
        </p:nvPicPr>
        <p:blipFill>
          <a:blip r:embed="rId4"/>
          <a:stretch>
            <a:fillRect/>
          </a:stretch>
        </p:blipFill>
        <p:spPr>
          <a:xfrm>
            <a:off x="461814" y="1513684"/>
            <a:ext cx="7732401" cy="5583245"/>
          </a:xfrm>
          <a:prstGeom prst="rect">
            <a:avLst/>
          </a:prstGeom>
        </p:spPr>
      </p:pic>
      <p:pic>
        <p:nvPicPr>
          <p:cNvPr id="7" name="Picture 6" descr="Підприємництво: Хто ваш клієнт? | Prometheus">
            <a:extLst>
              <a:ext uri="{FF2B5EF4-FFF2-40B4-BE49-F238E27FC236}">
                <a16:creationId xmlns:a16="http://schemas.microsoft.com/office/drawing/2014/main" id="{54F08073-C596-0224-CCB7-6DE7099934EC}"/>
              </a:ext>
            </a:extLst>
          </p:cNvPr>
          <p:cNvPicPr>
            <a:picLocks noChangeAspect="1"/>
          </p:cNvPicPr>
          <p:nvPr/>
        </p:nvPicPr>
        <p:blipFill>
          <a:blip r:embed="rId5"/>
          <a:stretch>
            <a:fillRect/>
          </a:stretch>
        </p:blipFill>
        <p:spPr>
          <a:xfrm>
            <a:off x="5352977" y="2086162"/>
            <a:ext cx="4854986" cy="3229343"/>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DDBB1D94-94E6-7039-C692-12A01AA2D59E}"/>
            </a:ext>
          </a:extLst>
        </p:cNvPr>
        <p:cNvGrpSpPr/>
        <p:nvPr/>
      </p:nvGrpSpPr>
      <p:grpSpPr>
        <a:xfrm>
          <a:off x="0" y="0"/>
          <a:ext cx="0" cy="0"/>
          <a:chOff x="0" y="0"/>
          <a:chExt cx="0" cy="0"/>
        </a:xfrm>
      </p:grpSpPr>
      <p:pic>
        <p:nvPicPr>
          <p:cNvPr id="126" name="Google Shape;126;p19">
            <a:extLst>
              <a:ext uri="{FF2B5EF4-FFF2-40B4-BE49-F238E27FC236}">
                <a16:creationId xmlns:a16="http://schemas.microsoft.com/office/drawing/2014/main" id="{7B6DCC00-2692-FC00-B39E-B72F43DA104C}"/>
              </a:ext>
            </a:extLst>
          </p:cNvPr>
          <p:cNvPicPr preferRelativeResize="0"/>
          <p:nvPr/>
        </p:nvPicPr>
        <p:blipFill rotWithShape="1">
          <a:blip r:embed="rId3">
            <a:alphaModFix/>
          </a:blip>
          <a:srcRect/>
          <a:stretch/>
        </p:blipFill>
        <p:spPr>
          <a:xfrm>
            <a:off x="0" y="-9965"/>
            <a:ext cx="10439401" cy="7559676"/>
          </a:xfrm>
          <a:prstGeom prst="rect">
            <a:avLst/>
          </a:prstGeom>
          <a:noFill/>
          <a:ln>
            <a:noFill/>
          </a:ln>
        </p:spPr>
      </p:pic>
      <p:sp>
        <p:nvSpPr>
          <p:cNvPr id="2" name="TextBox 1">
            <a:extLst>
              <a:ext uri="{FF2B5EF4-FFF2-40B4-BE49-F238E27FC236}">
                <a16:creationId xmlns:a16="http://schemas.microsoft.com/office/drawing/2014/main" id="{67C959F8-8BDC-515B-5B0D-E9219233BBD6}"/>
              </a:ext>
            </a:extLst>
          </p:cNvPr>
          <p:cNvSpPr txBox="1"/>
          <p:nvPr/>
        </p:nvSpPr>
        <p:spPr>
          <a:xfrm>
            <a:off x="1901715" y="737450"/>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af-ZA" sz="1600" b="1" i="1" dirty="0">
                <a:solidFill>
                  <a:srgbClr val="1C72BE"/>
                </a:solidFill>
              </a:rPr>
              <a:t>ВК 9 UI/UX </a:t>
            </a:r>
            <a:r>
              <a:rPr lang="ru-RU" sz="1600" b="1" i="1" dirty="0">
                <a:solidFill>
                  <a:srgbClr val="1C72BE"/>
                </a:solidFill>
              </a:rPr>
              <a:t>дизайн</a:t>
            </a:r>
            <a:r>
              <a:rPr lang="en-US" sz="1600" i="1" dirty="0">
                <a:solidFill>
                  <a:srgbClr val="1C72BE"/>
                </a:solidFill>
              </a:rPr>
              <a:t>​</a:t>
            </a:r>
            <a:endParaRPr lang="en-US" i="1" dirty="0">
              <a:solidFill>
                <a:srgbClr val="1C72BE"/>
              </a:solidFill>
            </a:endParaRPr>
          </a:p>
        </p:txBody>
      </p:sp>
      <p:sp>
        <p:nvSpPr>
          <p:cNvPr id="3" name="TextBox 2">
            <a:extLst>
              <a:ext uri="{FF2B5EF4-FFF2-40B4-BE49-F238E27FC236}">
                <a16:creationId xmlns:a16="http://schemas.microsoft.com/office/drawing/2014/main" id="{D3D76F85-CB95-AC57-2C87-8013CEB2CE68}"/>
              </a:ext>
            </a:extLst>
          </p:cNvPr>
          <p:cNvSpPr txBox="1"/>
          <p:nvPr/>
        </p:nvSpPr>
        <p:spPr>
          <a:xfrm>
            <a:off x="274737" y="1376039"/>
            <a:ext cx="9895937" cy="261610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b="1" dirty="0">
                <a:solidFill>
                  <a:srgbClr val="1F75C0"/>
                </a:solidFill>
              </a:rPr>
              <a:t>UI/UX дизайн</a:t>
            </a:r>
            <a:r>
              <a:rPr lang="uk-UA" dirty="0">
                <a:solidFill>
                  <a:srgbClr val="1F75C0"/>
                </a:solidFill>
              </a:rPr>
              <a:t> – це сучасна дисципліна на перетині технологій, креативності та психології користувача.</a:t>
            </a:r>
            <a:r>
              <a:rPr lang="uk-UA" sz="1200" dirty="0">
                <a:solidFill>
                  <a:srgbClr val="1F75C0"/>
                </a:solidFill>
              </a:rPr>
              <a:t> </a:t>
            </a:r>
          </a:p>
          <a:p>
            <a:endParaRPr lang="uk-UA" dirty="0">
              <a:solidFill>
                <a:srgbClr val="1F75C0"/>
              </a:solidFill>
            </a:endParaRPr>
          </a:p>
          <a:p>
            <a:r>
              <a:rPr lang="uk-UA" b="1" dirty="0">
                <a:solidFill>
                  <a:srgbClr val="1F75C0"/>
                </a:solidFill>
              </a:rPr>
              <a:t>Чому варто обрати саме цю дисципліну?</a:t>
            </a:r>
            <a:endParaRPr lang="uk-UA" dirty="0">
              <a:solidFill>
                <a:srgbClr val="1F75C0"/>
              </a:solidFill>
            </a:endParaRPr>
          </a:p>
          <a:p>
            <a:endParaRPr lang="uk-UA" b="1" dirty="0">
              <a:solidFill>
                <a:srgbClr val="1F75C0"/>
              </a:solidFill>
            </a:endParaRPr>
          </a:p>
          <a:p>
            <a:pPr marL="285750" indent="-285750">
              <a:buFont typeface="Wingdings"/>
              <a:buChar char="ü"/>
            </a:pPr>
            <a:r>
              <a:rPr lang="uk-UA" sz="1200" b="1" dirty="0">
                <a:solidFill>
                  <a:srgbClr val="1F75C0"/>
                </a:solidFill>
              </a:rPr>
              <a:t>Актуальність на ринку праці.</a:t>
            </a:r>
            <a:r>
              <a:rPr lang="uk-UA" sz="1200" dirty="0">
                <a:solidFill>
                  <a:srgbClr val="1F75C0"/>
                </a:solidFill>
              </a:rPr>
              <a:t> UI/UX спеціалісти належать до найбільш затребуваних професій у світі, адже якісний дизайн визначає успіх будь-якого цифрового продукту.</a:t>
            </a:r>
          </a:p>
          <a:p>
            <a:pPr marL="285750" indent="-285750">
              <a:buFont typeface="Wingdings"/>
              <a:buChar char="ü"/>
            </a:pPr>
            <a:r>
              <a:rPr lang="uk-UA" sz="1200" b="1" dirty="0">
                <a:solidFill>
                  <a:srgbClr val="1F75C0"/>
                </a:solidFill>
              </a:rPr>
              <a:t>Креативність + аналітика.</a:t>
            </a:r>
            <a:r>
              <a:rPr lang="uk-UA" sz="1200" dirty="0">
                <a:solidFill>
                  <a:srgbClr val="1F75C0"/>
                </a:solidFill>
              </a:rPr>
              <a:t> Ви навчитеся поєднувати дизайн-мислення, естетику та аналіз даних користувачів для створення максимально ефективних рішень.</a:t>
            </a:r>
          </a:p>
          <a:p>
            <a:pPr marL="285750" indent="-285750">
              <a:buFont typeface="Wingdings"/>
              <a:buChar char="ü"/>
            </a:pPr>
            <a:r>
              <a:rPr lang="uk-UA" sz="1200" b="1" dirty="0">
                <a:solidFill>
                  <a:srgbClr val="1F75C0"/>
                </a:solidFill>
              </a:rPr>
              <a:t>Практичний фокус.</a:t>
            </a:r>
            <a:r>
              <a:rPr lang="uk-UA" sz="1200" dirty="0">
                <a:solidFill>
                  <a:srgbClr val="1F75C0"/>
                </a:solidFill>
              </a:rPr>
              <a:t> Замість сухої теорії – робота з реальними кейсами, створення прототипів у </a:t>
            </a:r>
            <a:r>
              <a:rPr lang="uk-UA" sz="1200" err="1">
                <a:solidFill>
                  <a:srgbClr val="1F75C0"/>
                </a:solidFill>
              </a:rPr>
              <a:t>Figma</a:t>
            </a:r>
            <a:r>
              <a:rPr lang="uk-UA" sz="1200" dirty="0">
                <a:solidFill>
                  <a:srgbClr val="1F75C0"/>
                </a:solidFill>
              </a:rPr>
              <a:t>, тестування інтерфейсів та презентація результатів.</a:t>
            </a:r>
          </a:p>
          <a:p>
            <a:pPr marL="285750" indent="-285750">
              <a:buFont typeface="Wingdings"/>
              <a:buChar char="ü"/>
            </a:pPr>
            <a:r>
              <a:rPr lang="uk-UA" sz="1200" b="1" err="1">
                <a:solidFill>
                  <a:srgbClr val="1F75C0"/>
                </a:solidFill>
              </a:rPr>
              <a:t>Міждисциплінарність</a:t>
            </a:r>
            <a:r>
              <a:rPr lang="uk-UA" sz="1200" b="1" dirty="0">
                <a:solidFill>
                  <a:srgbClr val="1F75C0"/>
                </a:solidFill>
              </a:rPr>
              <a:t>.</a:t>
            </a:r>
            <a:r>
              <a:rPr lang="uk-UA" sz="1200" dirty="0">
                <a:solidFill>
                  <a:srgbClr val="1F75C0"/>
                </a:solidFill>
              </a:rPr>
              <a:t> Дизайн користувацького досвіду охоплює знання з психології, маркетингу, програмування та менеджменту.</a:t>
            </a:r>
          </a:p>
          <a:p>
            <a:pPr marL="285750" indent="-285750">
              <a:buFont typeface="Wingdings"/>
              <a:buChar char="ü"/>
            </a:pPr>
            <a:r>
              <a:rPr lang="uk-UA" sz="1200" b="1" dirty="0">
                <a:solidFill>
                  <a:srgbClr val="1F75C0"/>
                </a:solidFill>
              </a:rPr>
              <a:t>Можливість власного портфоліо.</a:t>
            </a:r>
            <a:r>
              <a:rPr lang="uk-UA" sz="1200" dirty="0">
                <a:solidFill>
                  <a:srgbClr val="1F75C0"/>
                </a:solidFill>
              </a:rPr>
              <a:t> За час навчання ви створите низку </a:t>
            </a:r>
            <a:r>
              <a:rPr lang="uk-UA" sz="1200" err="1">
                <a:solidFill>
                  <a:srgbClr val="1F75C0"/>
                </a:solidFill>
              </a:rPr>
              <a:t>проєктів</a:t>
            </a:r>
            <a:r>
              <a:rPr lang="uk-UA" sz="1200" dirty="0">
                <a:solidFill>
                  <a:srgbClr val="1F75C0"/>
                </a:solidFill>
              </a:rPr>
              <a:t>, які можна буде показати роботодавцям або використати для стартап-ідей.</a:t>
            </a:r>
          </a:p>
        </p:txBody>
      </p:sp>
      <p:sp>
        <p:nvSpPr>
          <p:cNvPr id="5" name="TextBox 4">
            <a:extLst>
              <a:ext uri="{FF2B5EF4-FFF2-40B4-BE49-F238E27FC236}">
                <a16:creationId xmlns:a16="http://schemas.microsoft.com/office/drawing/2014/main" id="{C62872C7-1608-E64C-DAEC-08007676852B}"/>
              </a:ext>
            </a:extLst>
          </p:cNvPr>
          <p:cNvSpPr txBox="1"/>
          <p:nvPr/>
        </p:nvSpPr>
        <p:spPr>
          <a:xfrm>
            <a:off x="247791" y="4242623"/>
            <a:ext cx="4721191" cy="21544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b="1" dirty="0">
                <a:solidFill>
                  <a:srgbClr val="1F75C0"/>
                </a:solidFill>
              </a:rPr>
              <a:t>Основні теми курсу:</a:t>
            </a:r>
          </a:p>
          <a:p>
            <a:endParaRPr lang="uk-UA" sz="1200" b="1" dirty="0">
              <a:solidFill>
                <a:srgbClr val="1F75C0"/>
              </a:solidFill>
            </a:endParaRPr>
          </a:p>
          <a:p>
            <a:pPr marL="285750" indent="-285750">
              <a:buFont typeface="Wingdings"/>
              <a:buChar char="Ø"/>
            </a:pPr>
            <a:r>
              <a:rPr lang="uk-UA" sz="1200" b="1" dirty="0">
                <a:solidFill>
                  <a:srgbClr val="1F75C0"/>
                </a:solidFill>
              </a:rPr>
              <a:t>Основи UI та UX: відрізняємо інтерфейс від досвіду користувача</a:t>
            </a:r>
          </a:p>
          <a:p>
            <a:pPr marL="285750" indent="-285750">
              <a:buFont typeface="Wingdings"/>
              <a:buChar char="Ø"/>
            </a:pPr>
            <a:r>
              <a:rPr lang="uk-UA" sz="1200" b="1" dirty="0">
                <a:solidFill>
                  <a:srgbClr val="1F75C0"/>
                </a:solidFill>
              </a:rPr>
              <a:t>Принципи дизайн-мислення та користувацькі сценарії</a:t>
            </a:r>
          </a:p>
          <a:p>
            <a:pPr marL="285750" indent="-285750">
              <a:buFont typeface="Wingdings"/>
              <a:buChar char="Ø"/>
            </a:pPr>
            <a:r>
              <a:rPr lang="uk-UA" sz="1200" b="1" dirty="0">
                <a:solidFill>
                  <a:srgbClr val="1F75C0"/>
                </a:solidFill>
              </a:rPr>
              <a:t>Основи кольору, типографії та візуальної ієрархії</a:t>
            </a:r>
          </a:p>
          <a:p>
            <a:pPr marL="285750" indent="-285750">
              <a:buFont typeface="Wingdings"/>
              <a:buChar char="Ø"/>
            </a:pPr>
            <a:r>
              <a:rPr lang="uk-UA" sz="1200" b="1" err="1">
                <a:solidFill>
                  <a:srgbClr val="1F75C0"/>
                </a:solidFill>
              </a:rPr>
              <a:t>Прототипування</a:t>
            </a:r>
            <a:r>
              <a:rPr lang="uk-UA" sz="1200" b="1" dirty="0">
                <a:solidFill>
                  <a:srgbClr val="1F75C0"/>
                </a:solidFill>
              </a:rPr>
              <a:t> та інструменти (</a:t>
            </a:r>
            <a:r>
              <a:rPr lang="uk-UA" sz="1200" b="1" err="1">
                <a:solidFill>
                  <a:srgbClr val="1F75C0"/>
                </a:solidFill>
              </a:rPr>
              <a:t>Figma</a:t>
            </a:r>
            <a:r>
              <a:rPr lang="uk-UA" sz="1200" b="1" dirty="0">
                <a:solidFill>
                  <a:srgbClr val="1F75C0"/>
                </a:solidFill>
              </a:rPr>
              <a:t>, </a:t>
            </a:r>
            <a:r>
              <a:rPr lang="uk-UA" sz="1200" b="1" err="1">
                <a:solidFill>
                  <a:srgbClr val="1F75C0"/>
                </a:solidFill>
              </a:rPr>
              <a:t>Miro</a:t>
            </a:r>
            <a:r>
              <a:rPr lang="uk-UA" sz="1200" b="1" dirty="0">
                <a:solidFill>
                  <a:srgbClr val="1F75C0"/>
                </a:solidFill>
              </a:rPr>
              <a:t> та ін.)</a:t>
            </a:r>
          </a:p>
          <a:p>
            <a:pPr marL="285750" indent="-285750">
              <a:buFont typeface="Wingdings"/>
              <a:buChar char="Ø"/>
            </a:pPr>
            <a:r>
              <a:rPr lang="uk-UA" sz="1200" b="1" dirty="0">
                <a:solidFill>
                  <a:srgbClr val="1F75C0"/>
                </a:solidFill>
              </a:rPr>
              <a:t>Юзабіліті-тестування та робота з відгуками користувачів</a:t>
            </a:r>
          </a:p>
          <a:p>
            <a:pPr marL="285750" indent="-285750">
              <a:buFont typeface="Wingdings"/>
              <a:buChar char="Ø"/>
            </a:pPr>
            <a:r>
              <a:rPr lang="uk-UA" sz="1200" b="1" dirty="0">
                <a:solidFill>
                  <a:srgbClr val="1F75C0"/>
                </a:solidFill>
              </a:rPr>
              <a:t>Тренди у сучасному дизайні (від мобільних застосунків до VR/AR)</a:t>
            </a:r>
          </a:p>
        </p:txBody>
      </p:sp>
      <p:sp>
        <p:nvSpPr>
          <p:cNvPr id="6" name="TextBox 5">
            <a:extLst>
              <a:ext uri="{FF2B5EF4-FFF2-40B4-BE49-F238E27FC236}">
                <a16:creationId xmlns:a16="http://schemas.microsoft.com/office/drawing/2014/main" id="{A09B809B-EC83-55F3-0910-54AF7EF8C669}"/>
              </a:ext>
            </a:extLst>
          </p:cNvPr>
          <p:cNvSpPr txBox="1"/>
          <p:nvPr/>
        </p:nvSpPr>
        <p:spPr>
          <a:xfrm>
            <a:off x="4993195" y="4237986"/>
            <a:ext cx="4691222" cy="196977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uk-UA" b="1" dirty="0">
                <a:solidFill>
                  <a:srgbClr val="1F75C0"/>
                </a:solidFill>
              </a:rPr>
              <a:t>Що ви отримаєте після курсу?</a:t>
            </a:r>
          </a:p>
          <a:p>
            <a:endParaRPr lang="uk-UA" sz="1200" b="1" dirty="0">
              <a:solidFill>
                <a:srgbClr val="1F75C0"/>
              </a:solidFill>
            </a:endParaRPr>
          </a:p>
          <a:p>
            <a:pPr marL="285750" indent="-285750">
              <a:buFont typeface="Wingdings"/>
              <a:buChar char="Ø"/>
            </a:pPr>
            <a:r>
              <a:rPr lang="uk-UA" sz="1200" b="1" dirty="0">
                <a:solidFill>
                  <a:srgbClr val="1F75C0"/>
                </a:solidFill>
              </a:rPr>
              <a:t>Розуміння ключових принципів UI/UX та вміння застосовувати їх на практиці</a:t>
            </a:r>
          </a:p>
          <a:p>
            <a:pPr marL="285750" indent="-285750">
              <a:buFont typeface="Wingdings"/>
              <a:buChar char="Ø"/>
            </a:pPr>
            <a:r>
              <a:rPr lang="uk-UA" sz="1200" b="1" dirty="0">
                <a:solidFill>
                  <a:srgbClr val="1F75C0"/>
                </a:solidFill>
              </a:rPr>
              <a:t>Навички створення інтерактивних прототипів і тестування інтерфейсів</a:t>
            </a:r>
          </a:p>
          <a:p>
            <a:pPr marL="285750" indent="-285750">
              <a:buFont typeface="Wingdings"/>
              <a:buChar char="Ø"/>
            </a:pPr>
            <a:r>
              <a:rPr lang="uk-UA" sz="1200" b="1" dirty="0">
                <a:solidFill>
                  <a:srgbClr val="1F75C0"/>
                </a:solidFill>
              </a:rPr>
              <a:t>Персональне портфоліо з готовими кейсами</a:t>
            </a:r>
          </a:p>
          <a:p>
            <a:pPr marL="285750" indent="-285750">
              <a:buFont typeface="Wingdings"/>
              <a:buChar char="Ø"/>
            </a:pPr>
            <a:r>
              <a:rPr lang="uk-UA" sz="1200" b="1" dirty="0">
                <a:solidFill>
                  <a:srgbClr val="1F75C0"/>
                </a:solidFill>
              </a:rPr>
              <a:t>Конкурентну перевагу на ринку праці та перспективи роботи у сфері IT, маркетингу, креативних індустрій</a:t>
            </a:r>
          </a:p>
        </p:txBody>
      </p:sp>
    </p:spTree>
    <p:extLst>
      <p:ext uri="{BB962C8B-B14F-4D97-AF65-F5344CB8AC3E}">
        <p14:creationId xmlns:p14="http://schemas.microsoft.com/office/powerpoint/2010/main" val="2924883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3C418214-F82A-BE3F-0D22-48770704FA7D}"/>
            </a:ext>
          </a:extLst>
        </p:cNvPr>
        <p:cNvGrpSpPr/>
        <p:nvPr/>
      </p:nvGrpSpPr>
      <p:grpSpPr>
        <a:xfrm>
          <a:off x="0" y="0"/>
          <a:ext cx="0" cy="0"/>
          <a:chOff x="0" y="0"/>
          <a:chExt cx="0" cy="0"/>
        </a:xfrm>
      </p:grpSpPr>
      <p:pic>
        <p:nvPicPr>
          <p:cNvPr id="126" name="Google Shape;126;p19">
            <a:extLst>
              <a:ext uri="{FF2B5EF4-FFF2-40B4-BE49-F238E27FC236}">
                <a16:creationId xmlns:a16="http://schemas.microsoft.com/office/drawing/2014/main" id="{6E2F64FB-F219-90EE-8E8D-575EF2136F31}"/>
              </a:ext>
            </a:extLst>
          </p:cNvPr>
          <p:cNvPicPr preferRelativeResize="0"/>
          <p:nvPr/>
        </p:nvPicPr>
        <p:blipFill rotWithShape="1">
          <a:blip r:embed="rId3">
            <a:alphaModFix/>
          </a:blip>
          <a:srcRect/>
          <a:stretch/>
        </p:blipFill>
        <p:spPr>
          <a:xfrm>
            <a:off x="0" y="13"/>
            <a:ext cx="10439401" cy="7559676"/>
          </a:xfrm>
          <a:prstGeom prst="rect">
            <a:avLst/>
          </a:prstGeom>
          <a:noFill/>
          <a:ln>
            <a:noFill/>
          </a:ln>
        </p:spPr>
      </p:pic>
      <p:pic>
        <p:nvPicPr>
          <p:cNvPr id="5" name="Рисунок 4" descr="Изображение выглядит как текст, снимок экрана, Шрифт, число&#10;&#10;Содержимое, созданное искусственным интеллектом, может быть неверным.">
            <a:extLst>
              <a:ext uri="{FF2B5EF4-FFF2-40B4-BE49-F238E27FC236}">
                <a16:creationId xmlns:a16="http://schemas.microsoft.com/office/drawing/2014/main" id="{B129704E-1645-77C2-F014-32D31D55C014}"/>
              </a:ext>
            </a:extLst>
          </p:cNvPr>
          <p:cNvPicPr>
            <a:picLocks noChangeAspect="1"/>
          </p:cNvPicPr>
          <p:nvPr/>
        </p:nvPicPr>
        <p:blipFill>
          <a:blip r:embed="rId4"/>
          <a:stretch>
            <a:fillRect/>
          </a:stretch>
        </p:blipFill>
        <p:spPr>
          <a:xfrm>
            <a:off x="189066" y="1179386"/>
            <a:ext cx="4467916" cy="6033174"/>
          </a:xfrm>
          <a:prstGeom prst="rect">
            <a:avLst/>
          </a:prstGeom>
          <a:ln>
            <a:noFill/>
          </a:ln>
        </p:spPr>
      </p:pic>
      <p:pic>
        <p:nvPicPr>
          <p:cNvPr id="9" name="Рисунок 8" descr="Изображение выглядит как Мобильный телефон, гаджет, Портативное устройство связи, Устройство связи&#10;&#10;Содержимое, созданное искусственным интеллектом, может быть неверным.">
            <a:extLst>
              <a:ext uri="{FF2B5EF4-FFF2-40B4-BE49-F238E27FC236}">
                <a16:creationId xmlns:a16="http://schemas.microsoft.com/office/drawing/2014/main" id="{D7818365-1B25-924C-8F50-F8968BD2740D}"/>
              </a:ext>
            </a:extLst>
          </p:cNvPr>
          <p:cNvPicPr>
            <a:picLocks noChangeAspect="1"/>
          </p:cNvPicPr>
          <p:nvPr/>
        </p:nvPicPr>
        <p:blipFill>
          <a:blip r:embed="rId5"/>
          <a:stretch>
            <a:fillRect/>
          </a:stretch>
        </p:blipFill>
        <p:spPr>
          <a:xfrm>
            <a:off x="4661907" y="496349"/>
            <a:ext cx="5501026" cy="4903330"/>
          </a:xfrm>
          <a:prstGeom prst="rect">
            <a:avLst/>
          </a:prstGeom>
          <a:ln>
            <a:noFill/>
          </a:ln>
        </p:spPr>
      </p:pic>
    </p:spTree>
    <p:extLst>
      <p:ext uri="{BB962C8B-B14F-4D97-AF65-F5344CB8AC3E}">
        <p14:creationId xmlns:p14="http://schemas.microsoft.com/office/powerpoint/2010/main" val="310232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22"/>
          <p:cNvPicPr preferRelativeResize="0"/>
          <p:nvPr/>
        </p:nvPicPr>
        <p:blipFill rotWithShape="1">
          <a:blip r:embed="rId3">
            <a:alphaModFix/>
          </a:blip>
          <a:srcRect/>
          <a:stretch/>
        </p:blipFill>
        <p:spPr>
          <a:xfrm>
            <a:off x="7386" y="-7751"/>
            <a:ext cx="10584414" cy="754856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Google Shape;91;p14"/>
          <p:cNvPicPr preferRelativeResize="0"/>
          <p:nvPr/>
        </p:nvPicPr>
        <p:blipFill rotWithShape="1">
          <a:blip r:embed="rId3">
            <a:alphaModFix/>
          </a:blip>
          <a:srcRect/>
          <a:stretch/>
        </p:blipFill>
        <p:spPr>
          <a:xfrm>
            <a:off x="1" y="-1"/>
            <a:ext cx="10439399" cy="7559675"/>
          </a:xfrm>
          <a:prstGeom prst="rect">
            <a:avLst/>
          </a:prstGeom>
          <a:noFill/>
          <a:ln>
            <a:noFill/>
          </a:ln>
        </p:spPr>
      </p:pic>
      <p:sp>
        <p:nvSpPr>
          <p:cNvPr id="93" name="Google Shape;93;p14"/>
          <p:cNvSpPr/>
          <p:nvPr/>
        </p:nvSpPr>
        <p:spPr>
          <a:xfrm>
            <a:off x="1342010" y="569963"/>
            <a:ext cx="5767152" cy="1477328"/>
          </a:xfrm>
          <a:prstGeom prst="rect">
            <a:avLst/>
          </a:prstGeom>
          <a:noFill/>
          <a:ln>
            <a:noFill/>
          </a:ln>
        </p:spPr>
        <p:txBody>
          <a:bodyPr spcFirstLastPara="1" wrap="square" lIns="91425" tIns="45700" rIns="91425" bIns="45700" anchor="ctr" anchorCtr="0">
            <a:noAutofit/>
          </a:bodyPr>
          <a:lstStyle/>
          <a:p>
            <a:pPr algn="ctr">
              <a:buClr>
                <a:schemeClr val="dk1"/>
              </a:buClr>
              <a:buSzPts val="1800"/>
            </a:pPr>
            <a:r>
              <a:rPr lang="uk-UA" sz="1800" b="1" i="0" u="none" strike="noStrike" cap="none">
                <a:solidFill>
                  <a:schemeClr val="dk1"/>
                </a:solidFill>
                <a:latin typeface="Arial"/>
                <a:ea typeface="Arial"/>
                <a:cs typeface="Arial"/>
                <a:sym typeface="Arial"/>
              </a:rPr>
              <a:t>Навчальні дисципліни за вільним вибором здобувача вищої освіти </a:t>
            </a:r>
            <a:endParaRPr lang="ru-RU" sz="1800">
              <a:solidFill>
                <a:schemeClr val="dk1"/>
              </a:solidFill>
            </a:endParaRPr>
          </a:p>
          <a:p>
            <a:pPr marL="0" marR="0" lvl="0" indent="0" algn="ctr">
              <a:lnSpc>
                <a:spcPct val="100000"/>
              </a:lnSpc>
              <a:spcBef>
                <a:spcPts val="0"/>
              </a:spcBef>
              <a:spcAft>
                <a:spcPts val="0"/>
              </a:spcAft>
              <a:buSzPts val="1800"/>
              <a:buFont typeface="Arial"/>
              <a:buNone/>
            </a:pPr>
            <a:r>
              <a:rPr lang="uk-UA" sz="1800" b="1">
                <a:solidFill>
                  <a:schemeClr val="dk1"/>
                </a:solidFill>
              </a:rPr>
              <a:t>1 </a:t>
            </a:r>
            <a:r>
              <a:rPr lang="uk-UA" sz="1800" b="1" i="0" u="none" strike="noStrike" cap="none">
                <a:solidFill>
                  <a:schemeClr val="dk1"/>
                </a:solidFill>
                <a:latin typeface="Arial"/>
                <a:ea typeface="Arial"/>
                <a:cs typeface="Arial"/>
                <a:sym typeface="Arial"/>
              </a:rPr>
              <a:t>семестр</a:t>
            </a:r>
            <a:r>
              <a:rPr lang="uk-UA" sz="1800" b="0" i="0" u="none" strike="noStrike" cap="none">
                <a:solidFill>
                  <a:schemeClr val="dk1"/>
                </a:solidFill>
                <a:latin typeface="Arial"/>
                <a:ea typeface="Arial"/>
                <a:cs typeface="Arial"/>
                <a:sym typeface="Arial"/>
              </a:rPr>
              <a:t> </a:t>
            </a:r>
            <a:r>
              <a:rPr lang="uk-UA" sz="1800" b="1" i="0" u="none" strike="noStrike" cap="none">
                <a:solidFill>
                  <a:schemeClr val="dk1"/>
                </a:solidFill>
                <a:latin typeface="Arial"/>
                <a:ea typeface="Arial"/>
                <a:cs typeface="Arial"/>
                <a:sym typeface="Arial"/>
              </a:rPr>
              <a:t>:</a:t>
            </a:r>
            <a:r>
              <a:rPr lang="uk-UA"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aphicFrame>
        <p:nvGraphicFramePr>
          <p:cNvPr id="5" name="Таблица 4">
            <a:extLst>
              <a:ext uri="{FF2B5EF4-FFF2-40B4-BE49-F238E27FC236}">
                <a16:creationId xmlns:a16="http://schemas.microsoft.com/office/drawing/2014/main" id="{D0A6BE58-8A71-7B18-A3C4-8F9B8BAC7000}"/>
              </a:ext>
            </a:extLst>
          </p:cNvPr>
          <p:cNvGraphicFramePr>
            <a:graphicFrameLocks noGrp="1"/>
          </p:cNvGraphicFramePr>
          <p:nvPr>
            <p:extLst>
              <p:ext uri="{D42A27DB-BD31-4B8C-83A1-F6EECF244321}">
                <p14:modId xmlns:p14="http://schemas.microsoft.com/office/powerpoint/2010/main" val="3200867603"/>
              </p:ext>
            </p:extLst>
          </p:nvPr>
        </p:nvGraphicFramePr>
        <p:xfrm>
          <a:off x="612755" y="2348574"/>
          <a:ext cx="5567087" cy="2306884"/>
        </p:xfrm>
        <a:graphic>
          <a:graphicData uri="http://schemas.openxmlformats.org/drawingml/2006/table">
            <a:tbl>
              <a:tblPr bandRow="1">
                <a:tableStyleId>{913DC0B9-2EC9-4932-94C4-C821B06AC589}</a:tableStyleId>
              </a:tblPr>
              <a:tblGrid>
                <a:gridCol w="662164">
                  <a:extLst>
                    <a:ext uri="{9D8B030D-6E8A-4147-A177-3AD203B41FA5}">
                      <a16:colId xmlns:a16="http://schemas.microsoft.com/office/drawing/2014/main" val="4100164190"/>
                    </a:ext>
                  </a:extLst>
                </a:gridCol>
                <a:gridCol w="4904923">
                  <a:extLst>
                    <a:ext uri="{9D8B030D-6E8A-4147-A177-3AD203B41FA5}">
                      <a16:colId xmlns:a16="http://schemas.microsoft.com/office/drawing/2014/main" val="3043465822"/>
                    </a:ext>
                  </a:extLst>
                </a:gridCol>
              </a:tblGrid>
              <a:tr h="476756">
                <a:tc>
                  <a:txBody>
                    <a:bodyPr/>
                    <a:lstStyle/>
                    <a:p>
                      <a:pPr algn="ctr" fontAlgn="b">
                        <a:buNone/>
                      </a:pPr>
                      <a:r>
                        <a:rPr lang="ru-RU" sz="1800">
                          <a:effectLst/>
                          <a:latin typeface="Times New Roman"/>
                        </a:rPr>
                        <a:t>ВК 1</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ru-RU" sz="1800">
                          <a:effectLst/>
                          <a:latin typeface="Times New Roman"/>
                        </a:rPr>
                        <a:t>Веб-</a:t>
                      </a:r>
                      <a:r>
                        <a:rPr lang="ru-RU" sz="1800" err="1">
                          <a:effectLst/>
                          <a:latin typeface="Times New Roman"/>
                        </a:rPr>
                        <a:t>програмування</a:t>
                      </a:r>
                      <a:r>
                        <a:rPr lang="ru-RU" sz="1800">
                          <a:effectLst/>
                          <a:latin typeface="Times New Roman"/>
                        </a:rPr>
                        <a:t> та веб-дизайн</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1737370132"/>
                  </a:ext>
                </a:extLst>
              </a:tr>
              <a:tr h="476756">
                <a:tc>
                  <a:txBody>
                    <a:bodyPr/>
                    <a:lstStyle/>
                    <a:p>
                      <a:pPr algn="ctr" fontAlgn="b">
                        <a:buNone/>
                      </a:pPr>
                      <a:r>
                        <a:rPr lang="ru-RU" sz="1800">
                          <a:effectLst/>
                          <a:latin typeface="Times New Roman"/>
                        </a:rPr>
                        <a:t>ВК 2</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ru-RU" sz="1800" err="1">
                          <a:effectLst/>
                          <a:latin typeface="Times New Roman"/>
                        </a:rPr>
                        <a:t>Візуалізація</a:t>
                      </a:r>
                      <a:r>
                        <a:rPr lang="ru-RU" sz="1800">
                          <a:effectLst/>
                          <a:latin typeface="Times New Roman"/>
                        </a:rPr>
                        <a:t> </a:t>
                      </a:r>
                      <a:r>
                        <a:rPr lang="ru-RU" sz="1800" err="1">
                          <a:effectLst/>
                          <a:latin typeface="Times New Roman"/>
                        </a:rPr>
                        <a:t>даних</a:t>
                      </a:r>
                      <a:r>
                        <a:rPr lang="ru-RU" sz="1800">
                          <a:effectLst/>
                          <a:latin typeface="Times New Roman"/>
                        </a:rPr>
                        <a:t> і статистика</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675109896"/>
                  </a:ext>
                </a:extLst>
              </a:tr>
              <a:tr h="876616">
                <a:tc>
                  <a:txBody>
                    <a:bodyPr/>
                    <a:lstStyle/>
                    <a:p>
                      <a:pPr algn="ctr" fontAlgn="b">
                        <a:buNone/>
                      </a:pPr>
                      <a:r>
                        <a:rPr lang="ru-RU" sz="1800">
                          <a:effectLst/>
                          <a:latin typeface="Times New Roman"/>
                        </a:rPr>
                        <a:t>ВК 3</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ru-RU" sz="1800" err="1">
                          <a:effectLst/>
                          <a:latin typeface="Times New Roman"/>
                        </a:rPr>
                        <a:t>Системи</a:t>
                      </a:r>
                      <a:r>
                        <a:rPr lang="ru-RU" sz="1800">
                          <a:effectLst/>
                          <a:latin typeface="Times New Roman"/>
                        </a:rPr>
                        <a:t> </a:t>
                      </a:r>
                      <a:r>
                        <a:rPr lang="ru-RU" sz="1800" err="1">
                          <a:effectLst/>
                          <a:latin typeface="Times New Roman"/>
                        </a:rPr>
                        <a:t>візуальної</a:t>
                      </a:r>
                      <a:r>
                        <a:rPr lang="ru-RU" sz="1800">
                          <a:effectLst/>
                          <a:latin typeface="Times New Roman"/>
                        </a:rPr>
                        <a:t> </a:t>
                      </a:r>
                      <a:r>
                        <a:rPr lang="ru-RU" sz="1800" err="1">
                          <a:effectLst/>
                          <a:latin typeface="Times New Roman"/>
                        </a:rPr>
                        <a:t>інформації</a:t>
                      </a:r>
                      <a:r>
                        <a:rPr lang="ru-RU" sz="1800">
                          <a:effectLst/>
                          <a:latin typeface="Times New Roman"/>
                        </a:rPr>
                        <a:t> у </a:t>
                      </a:r>
                      <a:r>
                        <a:rPr lang="ru-RU" sz="1800" err="1">
                          <a:effectLst/>
                          <a:latin typeface="Times New Roman"/>
                        </a:rPr>
                        <a:t>формуванні</a:t>
                      </a:r>
                      <a:r>
                        <a:rPr lang="ru-RU" sz="1800">
                          <a:effectLst/>
                          <a:latin typeface="Times New Roman"/>
                        </a:rPr>
                        <a:t> </a:t>
                      </a:r>
                      <a:r>
                        <a:rPr lang="ru-RU" sz="1800" err="1">
                          <a:effectLst/>
                          <a:latin typeface="Times New Roman"/>
                        </a:rPr>
                        <a:t>середовища</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940602963"/>
                  </a:ext>
                </a:extLst>
              </a:tr>
              <a:tr h="476756">
                <a:tc>
                  <a:txBody>
                    <a:bodyPr/>
                    <a:lstStyle/>
                    <a:p>
                      <a:pPr algn="ctr" fontAlgn="b">
                        <a:buNone/>
                      </a:pPr>
                      <a:r>
                        <a:rPr lang="ru-RU" sz="1800">
                          <a:effectLst/>
                          <a:latin typeface="Times New Roman"/>
                        </a:rPr>
                        <a:t>ВК 4</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b">
                        <a:buNone/>
                      </a:pPr>
                      <a:r>
                        <a:rPr lang="ru-RU" sz="1800" err="1">
                          <a:effectLst/>
                          <a:latin typeface="Times New Roman"/>
                        </a:rPr>
                        <a:t>Проєктна</a:t>
                      </a:r>
                      <a:r>
                        <a:rPr lang="ru-RU" sz="1800">
                          <a:effectLst/>
                          <a:latin typeface="Times New Roman"/>
                        </a:rPr>
                        <a:t> </a:t>
                      </a:r>
                      <a:r>
                        <a:rPr lang="ru-RU" sz="1800" err="1">
                          <a:effectLst/>
                          <a:latin typeface="Times New Roman"/>
                        </a:rPr>
                        <a:t>типографіка</a:t>
                      </a:r>
                      <a:r>
                        <a:rPr lang="ru-RU" sz="1800">
                          <a:effectLst/>
                          <a:latin typeface="Times New Roman"/>
                        </a:rPr>
                        <a:t> </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940746342"/>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Google Shape;98;p15"/>
          <p:cNvPicPr preferRelativeResize="0"/>
          <p:nvPr/>
        </p:nvPicPr>
        <p:blipFill rotWithShape="1">
          <a:blip r:embed="rId3">
            <a:alphaModFix/>
          </a:blip>
          <a:srcRect/>
          <a:stretch/>
        </p:blipFill>
        <p:spPr>
          <a:xfrm>
            <a:off x="0" y="0"/>
            <a:ext cx="10439401" cy="7559675"/>
          </a:xfrm>
          <a:prstGeom prst="rect">
            <a:avLst/>
          </a:prstGeom>
          <a:noFill/>
          <a:ln>
            <a:noFill/>
          </a:ln>
        </p:spPr>
      </p:pic>
      <p:pic>
        <p:nvPicPr>
          <p:cNvPr id="10" name="Рисунок 9" descr="Изображение выглядит как текст, снимок экрана, Бренд, Реклама в Интернете&#10;&#10;Содержимое, созданное искусственным интеллектом, может быть неверным.">
            <a:extLst>
              <a:ext uri="{FF2B5EF4-FFF2-40B4-BE49-F238E27FC236}">
                <a16:creationId xmlns:a16="http://schemas.microsoft.com/office/drawing/2014/main" id="{95B3E011-90BC-9A86-F583-D7ED0189B2C8}"/>
              </a:ext>
            </a:extLst>
          </p:cNvPr>
          <p:cNvPicPr>
            <a:picLocks noChangeAspect="1"/>
          </p:cNvPicPr>
          <p:nvPr/>
        </p:nvPicPr>
        <p:blipFill>
          <a:blip r:embed="rId4"/>
          <a:srcRect t="12838" r="-101" b="6250"/>
          <a:stretch>
            <a:fillRect/>
          </a:stretch>
        </p:blipFill>
        <p:spPr>
          <a:xfrm>
            <a:off x="0" y="1157097"/>
            <a:ext cx="10440714" cy="4746933"/>
          </a:xfrm>
          <a:prstGeom prst="rect">
            <a:avLst/>
          </a:prstGeom>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16"/>
          <p:cNvPicPr preferRelativeResize="0"/>
          <p:nvPr/>
        </p:nvPicPr>
        <p:blipFill rotWithShape="1">
          <a:blip r:embed="rId3">
            <a:alphaModFix/>
          </a:blip>
          <a:srcRect/>
          <a:stretch/>
        </p:blipFill>
        <p:spPr>
          <a:xfrm>
            <a:off x="0" y="0"/>
            <a:ext cx="10439401" cy="7559675"/>
          </a:xfrm>
          <a:prstGeom prst="rect">
            <a:avLst/>
          </a:prstGeom>
          <a:noFill/>
          <a:ln>
            <a:noFill/>
          </a:ln>
        </p:spPr>
      </p:pic>
      <p:pic>
        <p:nvPicPr>
          <p:cNvPr id="3" name="Рисунок 2" descr="Изображение выглядит как текст, снимок экрана, Шрифт, число&#10;&#10;Содержимое, созданное искусственным интеллектом, может быть неверным.">
            <a:extLst>
              <a:ext uri="{FF2B5EF4-FFF2-40B4-BE49-F238E27FC236}">
                <a16:creationId xmlns:a16="http://schemas.microsoft.com/office/drawing/2014/main" id="{106B3614-1A58-9EC5-D371-7E75FD095F78}"/>
              </a:ext>
            </a:extLst>
          </p:cNvPr>
          <p:cNvPicPr>
            <a:picLocks noChangeAspect="1"/>
          </p:cNvPicPr>
          <p:nvPr/>
        </p:nvPicPr>
        <p:blipFill>
          <a:blip r:embed="rId4"/>
          <a:srcRect t="12500" r="-101" b="3036"/>
          <a:stretch>
            <a:fillRect/>
          </a:stretch>
        </p:blipFill>
        <p:spPr>
          <a:xfrm>
            <a:off x="0" y="1178020"/>
            <a:ext cx="10440714" cy="4976297"/>
          </a:xfrm>
          <a:prstGeom prst="rect">
            <a:avLst/>
          </a:prstGeom>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Google Shape;140;p21"/>
          <p:cNvPicPr preferRelativeResize="0"/>
          <p:nvPr/>
        </p:nvPicPr>
        <p:blipFill rotWithShape="1">
          <a:blip r:embed="rId3">
            <a:alphaModFix/>
          </a:blip>
          <a:srcRect/>
          <a:stretch/>
        </p:blipFill>
        <p:spPr>
          <a:xfrm>
            <a:off x="0" y="0"/>
            <a:ext cx="10439401" cy="8134626"/>
          </a:xfrm>
          <a:prstGeom prst="rect">
            <a:avLst/>
          </a:prstGeom>
          <a:noFill/>
          <a:ln>
            <a:noFill/>
          </a:ln>
        </p:spPr>
      </p:pic>
      <p:graphicFrame>
        <p:nvGraphicFramePr>
          <p:cNvPr id="141" name="Google Shape;141;p21"/>
          <p:cNvGraphicFramePr/>
          <p:nvPr>
            <p:extLst>
              <p:ext uri="{D42A27DB-BD31-4B8C-83A1-F6EECF244321}">
                <p14:modId xmlns:p14="http://schemas.microsoft.com/office/powerpoint/2010/main" val="1819274015"/>
              </p:ext>
            </p:extLst>
          </p:nvPr>
        </p:nvGraphicFramePr>
        <p:xfrm>
          <a:off x="197750" y="1176750"/>
          <a:ext cx="5380150" cy="914400"/>
        </p:xfrm>
        <a:graphic>
          <a:graphicData uri="http://schemas.openxmlformats.org/drawingml/2006/table">
            <a:tbl>
              <a:tblPr firstRow="1" firstCol="1" bandRow="1">
                <a:noFill/>
                <a:tableStyleId>{913DC0B9-2EC9-4932-94C4-C821B06AC589}</a:tableStyleId>
              </a:tblPr>
              <a:tblGrid>
                <a:gridCol w="1343400">
                  <a:extLst>
                    <a:ext uri="{9D8B030D-6E8A-4147-A177-3AD203B41FA5}">
                      <a16:colId xmlns:a16="http://schemas.microsoft.com/office/drawing/2014/main" val="20000"/>
                    </a:ext>
                  </a:extLst>
                </a:gridCol>
                <a:gridCol w="4036750">
                  <a:extLst>
                    <a:ext uri="{9D8B030D-6E8A-4147-A177-3AD203B41FA5}">
                      <a16:colId xmlns:a16="http://schemas.microsoft.com/office/drawing/2014/main" val="20001"/>
                    </a:ext>
                  </a:extLst>
                </a:gridCol>
              </a:tblGrid>
              <a:tr h="642875">
                <a:tc>
                  <a:txBody>
                    <a:bodyPr/>
                    <a:lstStyle/>
                    <a:p>
                      <a:pPr marL="0" marR="0" lvl="0" indent="0" algn="ctr" rtl="0">
                        <a:spcBef>
                          <a:spcPts val="0"/>
                        </a:spcBef>
                        <a:spcAft>
                          <a:spcPts val="0"/>
                        </a:spcAft>
                        <a:buNone/>
                      </a:pPr>
                      <a:r>
                        <a:rPr lang="uk-UA" sz="2000" b="1">
                          <a:solidFill>
                            <a:schemeClr val="dk1"/>
                          </a:solidFill>
                          <a:latin typeface="Arial"/>
                          <a:ea typeface="Arial"/>
                          <a:cs typeface="Arial"/>
                          <a:sym typeface="Arial"/>
                        </a:rPr>
                        <a:t>ВК </a:t>
                      </a:r>
                      <a:r>
                        <a:rPr lang="uk-UA" sz="2000" b="1">
                          <a:solidFill>
                            <a:schemeClr val="dk1"/>
                          </a:solidFill>
                          <a:latin typeface="Arial"/>
                          <a:ea typeface="Arial"/>
                          <a:cs typeface="Arial"/>
                        </a:rPr>
                        <a:t>3</a:t>
                      </a:r>
                      <a:endParaRPr lang="uk-UA" sz="2000" b="1">
                        <a:solidFill>
                          <a:schemeClr val="dk1"/>
                        </a:solidFill>
                        <a:latin typeface="Arial"/>
                        <a:ea typeface="Arial"/>
                        <a:cs typeface="Arial"/>
                        <a:sym typeface="Arial"/>
                      </a:endParaRPr>
                    </a:p>
                  </a:txBody>
                  <a:tcPr marL="68575" marR="68575" marT="0" marB="0" anchor="ctr"/>
                </a:tc>
                <a:tc>
                  <a:txBody>
                    <a:bodyPr/>
                    <a:lstStyle/>
                    <a:p>
                      <a:pPr marL="0" marR="0" lvl="0" indent="0" algn="l" rtl="0">
                        <a:spcBef>
                          <a:spcPts val="0"/>
                        </a:spcBef>
                        <a:spcAft>
                          <a:spcPts val="0"/>
                        </a:spcAft>
                        <a:buNone/>
                      </a:pPr>
                      <a:r>
                        <a:rPr lang="uk-UA" sz="2000" b="1">
                          <a:solidFill>
                            <a:schemeClr val="dk1"/>
                          </a:solidFill>
                          <a:latin typeface="Arial"/>
                          <a:ea typeface="Arial"/>
                          <a:cs typeface="Arial"/>
                          <a:sym typeface="Arial"/>
                        </a:rPr>
                        <a:t>Системи візуальної інформації у формуванні середовища</a:t>
                      </a:r>
                      <a:endParaRPr sz="2000" b="1">
                        <a:solidFill>
                          <a:schemeClr val="dk1"/>
                        </a:solidFill>
                        <a:latin typeface="Arial"/>
                        <a:ea typeface="Arial"/>
                        <a:cs typeface="Arial"/>
                        <a:sym typeface="Arial"/>
                      </a:endParaRPr>
                    </a:p>
                  </a:txBody>
                  <a:tcPr marL="68575" marR="68575" marT="0" marB="0" anchor="ctr">
                    <a:solidFill>
                      <a:srgbClr val="DDEAF6"/>
                    </a:solidFill>
                  </a:tcPr>
                </a:tc>
                <a:extLst>
                  <a:ext uri="{0D108BD9-81ED-4DB2-BD59-A6C34878D82A}">
                    <a16:rowId xmlns:a16="http://schemas.microsoft.com/office/drawing/2014/main" val="10000"/>
                  </a:ext>
                </a:extLst>
              </a:tr>
            </a:tbl>
          </a:graphicData>
        </a:graphic>
      </p:graphicFrame>
      <p:sp>
        <p:nvSpPr>
          <p:cNvPr id="142" name="Google Shape;142;p21"/>
          <p:cNvSpPr txBox="1"/>
          <p:nvPr/>
        </p:nvSpPr>
        <p:spPr>
          <a:xfrm>
            <a:off x="327700" y="2091125"/>
            <a:ext cx="9650400" cy="5293727"/>
          </a:xfrm>
          <a:prstGeom prst="rect">
            <a:avLst/>
          </a:prstGeom>
          <a:noFill/>
          <a:ln>
            <a:noFill/>
          </a:ln>
        </p:spPr>
        <p:txBody>
          <a:bodyPr spcFirstLastPara="1" wrap="square" lIns="91425" tIns="91425" rIns="91425" bIns="91425" anchor="t" anchorCtr="0">
            <a:spAutoFit/>
          </a:bodyPr>
          <a:lstStyle/>
          <a:p>
            <a:pPr algn="just"/>
            <a:r>
              <a:rPr lang="uk-UA" sz="1600">
                <a:solidFill>
                  <a:srgbClr val="001D35"/>
                </a:solidFill>
                <a:latin typeface="Times New Roman"/>
                <a:cs typeface="Times New Roman"/>
              </a:rPr>
              <a:t>Система візуальної інформації — це сукупність візуальних елементів (знаків, зображень, табло тощо), призначена для передачі інформації, полегшення навігації та створення зрозумілого простору для людей. Такі системи можуть використовуватися для відображення презентацій на екранах, як системи навігації у великих будівлях (wayfinding), а також для надання інформації через покажчики та таблички.</a:t>
            </a:r>
            <a:endParaRPr lang="en-US"/>
          </a:p>
          <a:p>
            <a:pPr algn="just"/>
            <a:r>
              <a:rPr lang="uk-UA" sz="1600" b="1">
                <a:solidFill>
                  <a:srgbClr val="001D35"/>
                </a:solidFill>
                <a:latin typeface="Times New Roman"/>
                <a:cs typeface="Times New Roman"/>
              </a:rPr>
              <a:t>Основні функції систем візуальної інформації:</a:t>
            </a:r>
            <a:endParaRPr lang="uk-UA"/>
          </a:p>
          <a:p>
            <a:pPr algn="just"/>
            <a:r>
              <a:rPr lang="uk-UA" sz="1600" b="1">
                <a:solidFill>
                  <a:srgbClr val="001D35"/>
                </a:solidFill>
                <a:latin typeface="Times New Roman"/>
                <a:cs typeface="Times New Roman"/>
              </a:rPr>
              <a:t>Навігація: </a:t>
            </a:r>
            <a:r>
              <a:rPr lang="uk-UA" sz="1600">
                <a:solidFill>
                  <a:srgbClr val="545D7E"/>
                </a:solidFill>
                <a:latin typeface="Times New Roman"/>
                <a:cs typeface="Times New Roman"/>
              </a:rPr>
              <a:t>Допомагають людям орієнтуватися в просторі, знаходити потрібні шляхи та зменшувати плутанину. </a:t>
            </a:r>
            <a:endParaRPr lang="uk-UA"/>
          </a:p>
          <a:p>
            <a:pPr algn="just"/>
            <a:r>
              <a:rPr lang="uk-UA" sz="1600" b="1">
                <a:solidFill>
                  <a:srgbClr val="001D35"/>
                </a:solidFill>
                <a:latin typeface="Times New Roman"/>
                <a:cs typeface="Times New Roman"/>
              </a:rPr>
              <a:t>Передача даних: </a:t>
            </a:r>
            <a:r>
              <a:rPr lang="uk-UA" sz="1600">
                <a:solidFill>
                  <a:srgbClr val="545D7E"/>
                </a:solidFill>
                <a:latin typeface="Times New Roman"/>
                <a:cs typeface="Times New Roman"/>
              </a:rPr>
              <a:t>Відображають зображення, відео, текст та інші дані на екранах, </a:t>
            </a:r>
            <a:r>
              <a:rPr lang="uk-UA" sz="1600" err="1">
                <a:solidFill>
                  <a:srgbClr val="545D7E"/>
                </a:solidFill>
                <a:latin typeface="Times New Roman"/>
                <a:cs typeface="Times New Roman"/>
              </a:rPr>
              <a:t>відеостінах</a:t>
            </a:r>
            <a:r>
              <a:rPr lang="uk-UA" sz="1600">
                <a:solidFill>
                  <a:srgbClr val="545D7E"/>
                </a:solidFill>
                <a:latin typeface="Times New Roman"/>
                <a:cs typeface="Times New Roman"/>
              </a:rPr>
              <a:t> або інших візуальних носіях. </a:t>
            </a:r>
            <a:endParaRPr lang="uk-UA"/>
          </a:p>
          <a:p>
            <a:pPr algn="just"/>
            <a:r>
              <a:rPr lang="uk-UA" sz="1600" b="1">
                <a:solidFill>
                  <a:srgbClr val="001D35"/>
                </a:solidFill>
                <a:latin typeface="Times New Roman"/>
                <a:cs typeface="Times New Roman"/>
              </a:rPr>
              <a:t>Комунікація: </a:t>
            </a:r>
            <a:r>
              <a:rPr lang="uk-UA" sz="1600">
                <a:solidFill>
                  <a:srgbClr val="545D7E"/>
                </a:solidFill>
                <a:latin typeface="Times New Roman"/>
                <a:cs typeface="Times New Roman"/>
              </a:rPr>
              <a:t>Передають повідомлення, підвищують видимість бренду та спрямовують людей у певному напрямку.</a:t>
            </a:r>
            <a:endParaRPr lang="uk-UA"/>
          </a:p>
          <a:p>
            <a:pPr algn="just"/>
            <a:r>
              <a:rPr lang="uk-UA" sz="1600">
                <a:solidFill>
                  <a:schemeClr val="dk1"/>
                </a:solidFill>
                <a:latin typeface="Times New Roman"/>
                <a:cs typeface="Times New Roman"/>
              </a:rPr>
              <a:t>Розроблення систем інформації та орієнтації в оточуючому просторі стає невід’ємною частиною архітектурного та дизайнерського </a:t>
            </a:r>
            <a:r>
              <a:rPr lang="uk-UA" sz="1600" err="1">
                <a:solidFill>
                  <a:schemeClr val="dk1"/>
                </a:solidFill>
                <a:latin typeface="Times New Roman"/>
                <a:cs typeface="Times New Roman"/>
              </a:rPr>
              <a:t>проєктування</a:t>
            </a:r>
            <a:r>
              <a:rPr lang="uk-UA" sz="1600">
                <a:solidFill>
                  <a:schemeClr val="dk1"/>
                </a:solidFill>
                <a:latin typeface="Times New Roman"/>
                <a:cs typeface="Times New Roman"/>
              </a:rPr>
              <a:t> </a:t>
            </a:r>
            <a:r>
              <a:rPr lang="uk-UA" sz="1600" err="1">
                <a:solidFill>
                  <a:schemeClr val="dk1"/>
                </a:solidFill>
                <a:latin typeface="Times New Roman"/>
                <a:cs typeface="Times New Roman"/>
              </a:rPr>
              <a:t>середовищних</a:t>
            </a:r>
            <a:r>
              <a:rPr lang="uk-UA" sz="1600">
                <a:solidFill>
                  <a:schemeClr val="dk1"/>
                </a:solidFill>
                <a:latin typeface="Times New Roman"/>
                <a:cs typeface="Times New Roman"/>
              </a:rPr>
              <a:t> об’єктів. </a:t>
            </a:r>
            <a:endParaRPr lang="uk-UA">
              <a:solidFill>
                <a:schemeClr val="dk1"/>
              </a:solidFill>
            </a:endParaRPr>
          </a:p>
          <a:p>
            <a:pPr algn="just"/>
            <a:r>
              <a:rPr lang="uk-UA" sz="1600">
                <a:solidFill>
                  <a:schemeClr val="dk1"/>
                </a:solidFill>
                <a:latin typeface="Times New Roman"/>
                <a:cs typeface="Times New Roman"/>
              </a:rPr>
              <a:t>Сучасний дизайн інтегрує інформаційні системи, формує появу нової постіндустріальної естетики й нового використання шрифтів і знаків як засобів художньої виразності. Інформаційні технології трансформують природу оточуючих об’єктів.</a:t>
            </a:r>
            <a:endParaRPr lang="uk-UA">
              <a:solidFill>
                <a:schemeClr val="dk1"/>
              </a:solidFill>
            </a:endParaRPr>
          </a:p>
          <a:p>
            <a:pPr algn="just"/>
            <a:r>
              <a:rPr lang="uk-UA" sz="1600">
                <a:solidFill>
                  <a:schemeClr val="dk1"/>
                </a:solidFill>
                <a:latin typeface="Times New Roman"/>
                <a:cs typeface="Times New Roman"/>
              </a:rPr>
              <a:t>Візуальна мова є засобом спілкування та орієнтування і долає міжкультурні кордони у сучасному житті, </a:t>
            </a:r>
            <a:r>
              <a:rPr lang="uk-UA" sz="1500">
                <a:solidFill>
                  <a:schemeClr val="dk1"/>
                </a:solidFill>
              </a:rPr>
              <a:t>насиченому значною кількістю інформації. Ефективність використання різних знаків і символів залежить від фахової підготовки дизайнерів-графіків. Поняття візуальної комунікації означає інформаційний комплекс, до якого належать вказівники орієнтації у певному просторі, системи знаків та піктограм тощо. Інформаційно-графічні компетенції є одними з ключових компетенцій дизайн-освіти</a:t>
            </a:r>
            <a:endParaRPr lang="en-US">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0"/>
          <p:cNvPicPr preferRelativeResize="0"/>
          <p:nvPr/>
        </p:nvPicPr>
        <p:blipFill rotWithShape="1">
          <a:blip r:embed="rId3">
            <a:alphaModFix/>
          </a:blip>
          <a:srcRect/>
          <a:stretch/>
        </p:blipFill>
        <p:spPr>
          <a:xfrm>
            <a:off x="0" y="0"/>
            <a:ext cx="10439401" cy="7559675"/>
          </a:xfrm>
          <a:prstGeom prst="rect">
            <a:avLst/>
          </a:prstGeom>
          <a:noFill/>
          <a:ln>
            <a:noFill/>
          </a:ln>
        </p:spPr>
      </p:pic>
      <p:graphicFrame>
        <p:nvGraphicFramePr>
          <p:cNvPr id="134" name="Google Shape;134;p20"/>
          <p:cNvGraphicFramePr/>
          <p:nvPr>
            <p:extLst>
              <p:ext uri="{D42A27DB-BD31-4B8C-83A1-F6EECF244321}">
                <p14:modId xmlns:p14="http://schemas.microsoft.com/office/powerpoint/2010/main" val="186854600"/>
              </p:ext>
            </p:extLst>
          </p:nvPr>
        </p:nvGraphicFramePr>
        <p:xfrm>
          <a:off x="166100" y="1192150"/>
          <a:ext cx="4801175" cy="827875"/>
        </p:xfrm>
        <a:graphic>
          <a:graphicData uri="http://schemas.openxmlformats.org/drawingml/2006/table">
            <a:tbl>
              <a:tblPr firstRow="1" firstCol="1" bandRow="1">
                <a:noFill/>
                <a:tableStyleId>{913DC0B9-2EC9-4932-94C4-C821B06AC589}</a:tableStyleId>
              </a:tblPr>
              <a:tblGrid>
                <a:gridCol w="1299175">
                  <a:extLst>
                    <a:ext uri="{9D8B030D-6E8A-4147-A177-3AD203B41FA5}">
                      <a16:colId xmlns:a16="http://schemas.microsoft.com/office/drawing/2014/main" val="20000"/>
                    </a:ext>
                  </a:extLst>
                </a:gridCol>
                <a:gridCol w="3502000">
                  <a:extLst>
                    <a:ext uri="{9D8B030D-6E8A-4147-A177-3AD203B41FA5}">
                      <a16:colId xmlns:a16="http://schemas.microsoft.com/office/drawing/2014/main" val="20001"/>
                    </a:ext>
                  </a:extLst>
                </a:gridCol>
              </a:tblGrid>
              <a:tr h="827875">
                <a:tc>
                  <a:txBody>
                    <a:bodyPr/>
                    <a:lstStyle/>
                    <a:p>
                      <a:pPr marL="0" marR="0" lvl="0" indent="0" algn="ctr" rtl="0">
                        <a:spcBef>
                          <a:spcPts val="0"/>
                        </a:spcBef>
                        <a:spcAft>
                          <a:spcPts val="0"/>
                        </a:spcAft>
                        <a:buNone/>
                      </a:pPr>
                      <a:r>
                        <a:rPr lang="uk-UA" sz="2000">
                          <a:solidFill>
                            <a:schemeClr val="dk1"/>
                          </a:solidFill>
                          <a:latin typeface="Arial"/>
                          <a:ea typeface="Arial"/>
                          <a:cs typeface="Arial"/>
                          <a:sym typeface="Arial"/>
                        </a:rPr>
                        <a:t>ВК </a:t>
                      </a:r>
                      <a:r>
                        <a:rPr lang="uk-UA" sz="2000">
                          <a:solidFill>
                            <a:schemeClr val="dk1"/>
                          </a:solidFill>
                          <a:latin typeface="Arial"/>
                          <a:ea typeface="Arial"/>
                          <a:cs typeface="Arial"/>
                        </a:rPr>
                        <a:t>4</a:t>
                      </a:r>
                      <a:endParaRPr sz="2000">
                        <a:solidFill>
                          <a:schemeClr val="dk1"/>
                        </a:solidFill>
                        <a:latin typeface="Arial"/>
                        <a:ea typeface="Arial"/>
                        <a:cs typeface="Arial"/>
                        <a:sym typeface="Arial"/>
                      </a:endParaRPr>
                    </a:p>
                  </a:txBody>
                  <a:tcPr marL="68575" marR="68575" marT="0" marB="0" anchor="ctr"/>
                </a:tc>
                <a:tc>
                  <a:txBody>
                    <a:bodyPr/>
                    <a:lstStyle/>
                    <a:p>
                      <a:pPr marL="0" marR="0" lvl="0" indent="0" algn="l" rtl="0">
                        <a:spcBef>
                          <a:spcPts val="0"/>
                        </a:spcBef>
                        <a:spcAft>
                          <a:spcPts val="0"/>
                        </a:spcAft>
                        <a:buNone/>
                      </a:pPr>
                      <a:r>
                        <a:rPr lang="uk-UA" sz="2000" b="1" err="1">
                          <a:solidFill>
                            <a:schemeClr val="dk1"/>
                          </a:solidFill>
                          <a:latin typeface="Arial"/>
                          <a:ea typeface="Arial"/>
                          <a:cs typeface="Arial"/>
                          <a:sym typeface="Arial"/>
                        </a:rPr>
                        <a:t>Проєктна</a:t>
                      </a:r>
                      <a:r>
                        <a:rPr lang="uk-UA" sz="2000" b="1">
                          <a:solidFill>
                            <a:schemeClr val="dk1"/>
                          </a:solidFill>
                          <a:latin typeface="Arial"/>
                          <a:ea typeface="Arial"/>
                          <a:cs typeface="Arial"/>
                          <a:sym typeface="Arial"/>
                        </a:rPr>
                        <a:t> </a:t>
                      </a:r>
                      <a:r>
                        <a:rPr lang="uk-UA" sz="2000" b="1" err="1">
                          <a:solidFill>
                            <a:schemeClr val="dk1"/>
                          </a:solidFill>
                          <a:latin typeface="Arial"/>
                          <a:ea typeface="Arial"/>
                          <a:cs typeface="Arial"/>
                          <a:sym typeface="Arial"/>
                        </a:rPr>
                        <a:t>типографіка</a:t>
                      </a:r>
                      <a:endParaRPr sz="2000" b="1" err="1">
                        <a:solidFill>
                          <a:schemeClr val="dk1"/>
                        </a:solidFill>
                        <a:latin typeface="Arial"/>
                        <a:ea typeface="Arial"/>
                        <a:cs typeface="Arial"/>
                        <a:sym typeface="Arial"/>
                      </a:endParaRPr>
                    </a:p>
                  </a:txBody>
                  <a:tcPr marL="68575" marR="68575" marT="0" marB="0" anchor="ctr"/>
                </a:tc>
                <a:extLst>
                  <a:ext uri="{0D108BD9-81ED-4DB2-BD59-A6C34878D82A}">
                    <a16:rowId xmlns:a16="http://schemas.microsoft.com/office/drawing/2014/main" val="10000"/>
                  </a:ext>
                </a:extLst>
              </a:tr>
            </a:tbl>
          </a:graphicData>
        </a:graphic>
      </p:graphicFrame>
      <p:sp>
        <p:nvSpPr>
          <p:cNvPr id="135" name="Google Shape;135;p20"/>
          <p:cNvSpPr txBox="1"/>
          <p:nvPr/>
        </p:nvSpPr>
        <p:spPr>
          <a:xfrm>
            <a:off x="399466" y="2128925"/>
            <a:ext cx="9629534" cy="4616618"/>
          </a:xfrm>
          <a:prstGeom prst="rect">
            <a:avLst/>
          </a:prstGeom>
          <a:noFill/>
          <a:ln>
            <a:noFill/>
          </a:ln>
        </p:spPr>
        <p:txBody>
          <a:bodyPr spcFirstLastPara="1" wrap="square" lIns="91425" tIns="91425" rIns="91425" bIns="91425" anchor="t" anchorCtr="0">
            <a:spAutoFit/>
          </a:bodyPr>
          <a:lstStyle/>
          <a:p>
            <a:pPr algn="just"/>
            <a:r>
              <a:rPr lang="uk-UA" sz="1600" err="1">
                <a:solidFill>
                  <a:schemeClr val="dk1"/>
                </a:solidFill>
              </a:rPr>
              <a:t>Типографіка</a:t>
            </a:r>
            <a:r>
              <a:rPr lang="uk-UA" sz="1600">
                <a:solidFill>
                  <a:schemeClr val="dk1"/>
                </a:solidFill>
              </a:rPr>
              <a:t> – це одна із експериментальних сфер графічного дизайну, в якій саме шрифт є основою успішного дизайн-</a:t>
            </a:r>
            <a:r>
              <a:rPr lang="uk-UA" sz="1600" err="1">
                <a:solidFill>
                  <a:schemeClr val="dk1"/>
                </a:solidFill>
              </a:rPr>
              <a:t>проєкту</a:t>
            </a:r>
            <a:r>
              <a:rPr lang="uk-UA" sz="1600">
                <a:solidFill>
                  <a:schemeClr val="dk1"/>
                </a:solidFill>
              </a:rPr>
              <a:t>. </a:t>
            </a:r>
            <a:endParaRPr lang="en-US">
              <a:solidFill>
                <a:schemeClr val="dk1"/>
              </a:solidFill>
            </a:endParaRPr>
          </a:p>
          <a:p>
            <a:pPr algn="just"/>
            <a:r>
              <a:rPr lang="uk-UA" sz="1600" err="1">
                <a:solidFill>
                  <a:schemeClr val="dk1"/>
                </a:solidFill>
              </a:rPr>
              <a:t>Типографіку</a:t>
            </a:r>
            <a:r>
              <a:rPr lang="uk-UA" sz="1600">
                <a:solidFill>
                  <a:schemeClr val="dk1"/>
                </a:solidFill>
              </a:rPr>
              <a:t> можна вважати одночасно і наукою, і мистецтвом. У цій царині існують свої закони, які не слід ігнорувати.</a:t>
            </a:r>
            <a:endParaRPr lang="en-US">
              <a:solidFill>
                <a:schemeClr val="dk1"/>
              </a:solidFill>
            </a:endParaRPr>
          </a:p>
          <a:p>
            <a:pPr algn="just"/>
            <a:r>
              <a:rPr lang="uk-UA" sz="1600">
                <a:solidFill>
                  <a:schemeClr val="dk1"/>
                </a:solidFill>
              </a:rPr>
              <a:t>Уміння дизайнера працювати зі шрифтами є показником його професіоналізму.</a:t>
            </a:r>
            <a:endParaRPr lang="en-US">
              <a:solidFill>
                <a:schemeClr val="dk1"/>
              </a:solidFill>
            </a:endParaRPr>
          </a:p>
          <a:p>
            <a:pPr algn="just"/>
            <a:r>
              <a:rPr lang="uk-UA" sz="1600" err="1">
                <a:solidFill>
                  <a:schemeClr val="dk1"/>
                </a:solidFill>
              </a:rPr>
              <a:t>Типографіка</a:t>
            </a:r>
            <a:r>
              <a:rPr lang="uk-UA" sz="1600">
                <a:solidFill>
                  <a:schemeClr val="dk1"/>
                </a:solidFill>
              </a:rPr>
              <a:t> – це свого роду перетворення друкованого тексту в деякий дизайн-об’єкт, який виконує функції – максимального полегшення зчитування інформації та підсилення емоційного враження від поданої інформації. </a:t>
            </a:r>
            <a:endParaRPr lang="uk-UA">
              <a:solidFill>
                <a:schemeClr val="dk1"/>
              </a:solidFill>
            </a:endParaRPr>
          </a:p>
          <a:p>
            <a:pPr algn="just"/>
            <a:r>
              <a:rPr lang="uk-UA" sz="1600" err="1">
                <a:solidFill>
                  <a:schemeClr val="dk1"/>
                </a:solidFill>
              </a:rPr>
              <a:t>Типографіка</a:t>
            </a:r>
            <a:r>
              <a:rPr lang="uk-UA" sz="1600">
                <a:solidFill>
                  <a:schemeClr val="dk1"/>
                </a:solidFill>
              </a:rPr>
              <a:t> дозволяє створювати художні образи навіть без використання ілюстрацій та образотворчої графіки – лише за допомогою моделювання та монтажу самого тексту.</a:t>
            </a:r>
            <a:endParaRPr>
              <a:solidFill>
                <a:schemeClr val="dk1"/>
              </a:solidFill>
            </a:endParaRPr>
          </a:p>
          <a:p>
            <a:pPr algn="just"/>
            <a:r>
              <a:rPr lang="uk-UA" sz="1600" err="1">
                <a:solidFill>
                  <a:schemeClr val="dk1"/>
                </a:solidFill>
              </a:rPr>
              <a:t>Проєктна</a:t>
            </a:r>
            <a:r>
              <a:rPr lang="uk-UA" sz="1600">
                <a:solidFill>
                  <a:schemeClr val="dk1"/>
                </a:solidFill>
              </a:rPr>
              <a:t> </a:t>
            </a:r>
            <a:r>
              <a:rPr lang="uk-UA" sz="1600" err="1">
                <a:solidFill>
                  <a:schemeClr val="dk1"/>
                </a:solidFill>
              </a:rPr>
              <a:t>типографіка</a:t>
            </a:r>
            <a:r>
              <a:rPr lang="uk-UA" sz="1600">
                <a:solidFill>
                  <a:schemeClr val="dk1"/>
                </a:solidFill>
              </a:rPr>
              <a:t> вивчає особливості візуально-образної мови </a:t>
            </a:r>
            <a:r>
              <a:rPr lang="uk-UA" sz="1600" err="1">
                <a:solidFill>
                  <a:schemeClr val="dk1"/>
                </a:solidFill>
              </a:rPr>
              <a:t>типографіки</a:t>
            </a:r>
            <a:r>
              <a:rPr lang="uk-UA" sz="1600">
                <a:solidFill>
                  <a:schemeClr val="dk1"/>
                </a:solidFill>
              </a:rPr>
              <a:t> в графічному дизайні та вчить використовувати її на практиці.</a:t>
            </a:r>
            <a:endParaRPr>
              <a:solidFill>
                <a:schemeClr val="dk1"/>
              </a:solidFill>
            </a:endParaRPr>
          </a:p>
          <a:p>
            <a:pPr algn="just"/>
            <a:endParaRPr lang="uk-UA" sz="1600">
              <a:solidFill>
                <a:schemeClr val="dk1"/>
              </a:solidFill>
            </a:endParaRPr>
          </a:p>
          <a:p>
            <a:pPr algn="just"/>
            <a:r>
              <a:rPr lang="uk-UA" sz="1600">
                <a:solidFill>
                  <a:schemeClr val="dk1"/>
                </a:solidFill>
              </a:rPr>
              <a:t>Дисципліна є важливою, оскільки висвітлює провідний аспект професійної діяльності графічного дизайнера – роботу з текстом завдяки шрифтовим засобам у видавничій, рекламній, пакувальній, просторовій галузі дизайну, веб-дизайну тощо.</a:t>
            </a:r>
            <a:endParaRPr lang="uk-UA">
              <a:solidFill>
                <a:schemeClr val="dk1"/>
              </a:solidFill>
            </a:endParaRPr>
          </a:p>
          <a:p>
            <a:pPr marL="0" lvl="0" indent="0" algn="just">
              <a:spcBef>
                <a:spcPts val="0"/>
              </a:spcBef>
              <a:spcAft>
                <a:spcPts val="0"/>
              </a:spcAft>
              <a:buNone/>
            </a:pPr>
            <a:endParaRPr lang="uk-UA" sz="1600">
              <a:solidFill>
                <a:schemeClr val="dk1"/>
              </a:solidFill>
            </a:endParaRPr>
          </a:p>
          <a:p>
            <a:pPr algn="just"/>
            <a:endParaRPr lang="uk-UA" sz="16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0">
          <a:extLst>
            <a:ext uri="{FF2B5EF4-FFF2-40B4-BE49-F238E27FC236}">
              <a16:creationId xmlns:a16="http://schemas.microsoft.com/office/drawing/2014/main" id="{5B5EFBD4-CE1D-D446-0D97-275F74CD9E67}"/>
            </a:ext>
          </a:extLst>
        </p:cNvPr>
        <p:cNvGrpSpPr/>
        <p:nvPr/>
      </p:nvGrpSpPr>
      <p:grpSpPr>
        <a:xfrm>
          <a:off x="0" y="0"/>
          <a:ext cx="0" cy="0"/>
          <a:chOff x="0" y="0"/>
          <a:chExt cx="0" cy="0"/>
        </a:xfrm>
      </p:grpSpPr>
      <p:pic>
        <p:nvPicPr>
          <p:cNvPr id="91" name="Google Shape;91;p14">
            <a:extLst>
              <a:ext uri="{FF2B5EF4-FFF2-40B4-BE49-F238E27FC236}">
                <a16:creationId xmlns:a16="http://schemas.microsoft.com/office/drawing/2014/main" id="{7304FE0E-E7B0-8D53-ED7F-ABB91528D83A}"/>
              </a:ext>
            </a:extLst>
          </p:cNvPr>
          <p:cNvPicPr preferRelativeResize="0"/>
          <p:nvPr/>
        </p:nvPicPr>
        <p:blipFill rotWithShape="1">
          <a:blip r:embed="rId3">
            <a:alphaModFix/>
          </a:blip>
          <a:srcRect/>
          <a:stretch/>
        </p:blipFill>
        <p:spPr>
          <a:xfrm>
            <a:off x="1" y="-1"/>
            <a:ext cx="10439399" cy="7559675"/>
          </a:xfrm>
          <a:prstGeom prst="rect">
            <a:avLst/>
          </a:prstGeom>
          <a:noFill/>
          <a:ln>
            <a:noFill/>
          </a:ln>
        </p:spPr>
      </p:pic>
      <p:sp>
        <p:nvSpPr>
          <p:cNvPr id="93" name="Google Shape;93;p14">
            <a:extLst>
              <a:ext uri="{FF2B5EF4-FFF2-40B4-BE49-F238E27FC236}">
                <a16:creationId xmlns:a16="http://schemas.microsoft.com/office/drawing/2014/main" id="{F52CFC09-5606-3B17-7845-D38664995A21}"/>
              </a:ext>
            </a:extLst>
          </p:cNvPr>
          <p:cNvSpPr/>
          <p:nvPr/>
        </p:nvSpPr>
        <p:spPr>
          <a:xfrm>
            <a:off x="1342010" y="569963"/>
            <a:ext cx="5767152" cy="1477328"/>
          </a:xfrm>
          <a:prstGeom prst="rect">
            <a:avLst/>
          </a:prstGeom>
          <a:noFill/>
          <a:ln>
            <a:noFill/>
          </a:ln>
        </p:spPr>
        <p:txBody>
          <a:bodyPr spcFirstLastPara="1" wrap="square" lIns="91425" tIns="45700" rIns="91425" bIns="45700" anchor="ctr" anchorCtr="0">
            <a:noAutofit/>
          </a:bodyPr>
          <a:lstStyle/>
          <a:p>
            <a:pPr algn="ctr">
              <a:buClr>
                <a:schemeClr val="dk1"/>
              </a:buClr>
              <a:buSzPts val="1800"/>
            </a:pPr>
            <a:r>
              <a:rPr lang="uk-UA" sz="1800" b="1" i="0" u="none" strike="noStrike" cap="none">
                <a:solidFill>
                  <a:schemeClr val="dk1"/>
                </a:solidFill>
                <a:latin typeface="Arial"/>
                <a:ea typeface="Arial"/>
                <a:cs typeface="Arial"/>
                <a:sym typeface="Arial"/>
              </a:rPr>
              <a:t>Навчальні дисципліни за вільним вибором здобувача вищої освіти </a:t>
            </a:r>
            <a:endParaRPr lang="ru-RU" sz="1800">
              <a:solidFill>
                <a:schemeClr val="dk1"/>
              </a:solidFill>
            </a:endParaRPr>
          </a:p>
          <a:p>
            <a:pPr marL="0" marR="0" lvl="0" indent="0" algn="ctr">
              <a:lnSpc>
                <a:spcPct val="100000"/>
              </a:lnSpc>
              <a:spcBef>
                <a:spcPts val="0"/>
              </a:spcBef>
              <a:spcAft>
                <a:spcPts val="0"/>
              </a:spcAft>
              <a:buSzPts val="1800"/>
              <a:buFont typeface="Arial"/>
              <a:buNone/>
            </a:pPr>
            <a:r>
              <a:rPr lang="uk-UA" sz="1800" b="1">
                <a:solidFill>
                  <a:schemeClr val="dk1"/>
                </a:solidFill>
              </a:rPr>
              <a:t>2 </a:t>
            </a:r>
            <a:r>
              <a:rPr lang="uk-UA" sz="1800" b="1" i="0" u="none" strike="noStrike" cap="none">
                <a:solidFill>
                  <a:schemeClr val="dk1"/>
                </a:solidFill>
                <a:latin typeface="Arial"/>
                <a:ea typeface="Arial"/>
                <a:cs typeface="Arial"/>
                <a:sym typeface="Arial"/>
              </a:rPr>
              <a:t>семестр</a:t>
            </a:r>
            <a:r>
              <a:rPr lang="uk-UA" sz="1800" b="0" i="0" u="none" strike="noStrike" cap="none">
                <a:solidFill>
                  <a:schemeClr val="dk1"/>
                </a:solidFill>
                <a:latin typeface="Arial"/>
                <a:ea typeface="Arial"/>
                <a:cs typeface="Arial"/>
                <a:sym typeface="Arial"/>
              </a:rPr>
              <a:t> </a:t>
            </a:r>
            <a:r>
              <a:rPr lang="uk-UA" sz="1800" b="1" i="0" u="none" strike="noStrike" cap="none">
                <a:solidFill>
                  <a:schemeClr val="dk1"/>
                </a:solidFill>
                <a:latin typeface="Arial"/>
                <a:ea typeface="Arial"/>
                <a:cs typeface="Arial"/>
                <a:sym typeface="Arial"/>
              </a:rPr>
              <a:t>:</a:t>
            </a:r>
            <a:r>
              <a:rPr lang="uk-UA" sz="1800" b="0" i="0" u="none" strike="noStrike" cap="none">
                <a:solidFill>
                  <a:schemeClr val="dk1"/>
                </a:solidFill>
                <a:latin typeface="Arial"/>
                <a:ea typeface="Arial"/>
                <a:cs typeface="Arial"/>
                <a:sym typeface="Arial"/>
              </a:rPr>
              <a:t> </a:t>
            </a:r>
            <a:endParaRPr sz="1800" b="0" i="0" u="none" strike="noStrike" cap="none">
              <a:solidFill>
                <a:schemeClr val="dk1"/>
              </a:solidFill>
              <a:latin typeface="Arial"/>
              <a:ea typeface="Arial"/>
              <a:cs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graphicFrame>
        <p:nvGraphicFramePr>
          <p:cNvPr id="3" name="Таблица 2">
            <a:extLst>
              <a:ext uri="{FF2B5EF4-FFF2-40B4-BE49-F238E27FC236}">
                <a16:creationId xmlns:a16="http://schemas.microsoft.com/office/drawing/2014/main" id="{2F730CE8-8B46-165B-01C8-0C62CCC4F63B}"/>
              </a:ext>
            </a:extLst>
          </p:cNvPr>
          <p:cNvGraphicFramePr>
            <a:graphicFrameLocks noGrp="1"/>
          </p:cNvGraphicFramePr>
          <p:nvPr>
            <p:extLst>
              <p:ext uri="{D42A27DB-BD31-4B8C-83A1-F6EECF244321}">
                <p14:modId xmlns:p14="http://schemas.microsoft.com/office/powerpoint/2010/main" val="2396220794"/>
              </p:ext>
            </p:extLst>
          </p:nvPr>
        </p:nvGraphicFramePr>
        <p:xfrm>
          <a:off x="1038907" y="3999022"/>
          <a:ext cx="5765800" cy="750570"/>
        </p:xfrm>
        <a:graphic>
          <a:graphicData uri="http://schemas.openxmlformats.org/drawingml/2006/table">
            <a:tbl>
              <a:tblPr bandRow="1">
                <a:tableStyleId>{913DC0B9-2EC9-4932-94C4-C821B06AC589}</a:tableStyleId>
              </a:tblPr>
              <a:tblGrid>
                <a:gridCol w="685800">
                  <a:extLst>
                    <a:ext uri="{9D8B030D-6E8A-4147-A177-3AD203B41FA5}">
                      <a16:colId xmlns:a16="http://schemas.microsoft.com/office/drawing/2014/main" val="2498879168"/>
                    </a:ext>
                  </a:extLst>
                </a:gridCol>
                <a:gridCol w="5080000">
                  <a:extLst>
                    <a:ext uri="{9D8B030D-6E8A-4147-A177-3AD203B41FA5}">
                      <a16:colId xmlns:a16="http://schemas.microsoft.com/office/drawing/2014/main" val="488516359"/>
                    </a:ext>
                  </a:extLst>
                </a:gridCol>
              </a:tblGrid>
              <a:tr h="342900">
                <a:tc>
                  <a:txBody>
                    <a:bodyPr/>
                    <a:lstStyle/>
                    <a:p>
                      <a:pPr algn="ctr" fontAlgn="ctr">
                        <a:buNone/>
                      </a:pPr>
                      <a:r>
                        <a:rPr lang="ru-RU" sz="2000" b="0" i="0" u="none" strike="noStrike">
                          <a:effectLst/>
                          <a:latin typeface="Arial Narrow"/>
                        </a:rPr>
                        <a:t>ВК 7</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tx2"/>
                    </a:solidFill>
                  </a:tcPr>
                </a:tc>
                <a:tc>
                  <a:txBody>
                    <a:bodyPr/>
                    <a:lstStyle/>
                    <a:p>
                      <a:pPr fontAlgn="ctr">
                        <a:buNone/>
                      </a:pPr>
                      <a:r>
                        <a:rPr lang="ru-RU" sz="2000" b="0" i="0" u="none" strike="noStrike" err="1">
                          <a:effectLst/>
                          <a:latin typeface="Arial Narrow"/>
                        </a:rPr>
                        <a:t>Сервіс</a:t>
                      </a:r>
                      <a:r>
                        <a:rPr lang="ru-RU" sz="2000" b="0" i="0" u="none" strike="noStrike">
                          <a:effectLst/>
                          <a:latin typeface="Arial Narrow"/>
                        </a:rPr>
                        <a:t>-дизайн</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tx2"/>
                    </a:solidFill>
                  </a:tcPr>
                </a:tc>
                <a:extLst>
                  <a:ext uri="{0D108BD9-81ED-4DB2-BD59-A6C34878D82A}">
                    <a16:rowId xmlns:a16="http://schemas.microsoft.com/office/drawing/2014/main" val="2679607998"/>
                  </a:ext>
                </a:extLst>
              </a:tr>
              <a:tr h="390525">
                <a:tc>
                  <a:txBody>
                    <a:bodyPr/>
                    <a:lstStyle/>
                    <a:p>
                      <a:pPr algn="ctr" fontAlgn="ctr">
                        <a:buNone/>
                      </a:pPr>
                      <a:r>
                        <a:rPr lang="ru-RU" sz="2000" b="0" i="0" u="none" strike="noStrike">
                          <a:effectLst/>
                          <a:latin typeface="Arial Narrow"/>
                        </a:rPr>
                        <a:t>ВК 8</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tx2"/>
                    </a:solidFill>
                  </a:tcPr>
                </a:tc>
                <a:tc>
                  <a:txBody>
                    <a:bodyPr/>
                    <a:lstStyle/>
                    <a:p>
                      <a:pPr fontAlgn="ctr">
                        <a:buNone/>
                      </a:pPr>
                      <a:r>
                        <a:rPr lang="ru-RU" sz="2000" b="0" i="0" u="none" strike="noStrike" err="1">
                          <a:effectLst/>
                          <a:latin typeface="Arial Narrow"/>
                        </a:rPr>
                        <a:t>Організація</a:t>
                      </a:r>
                      <a:r>
                        <a:rPr lang="ru-RU" sz="2000" b="0" i="0" u="none" strike="noStrike">
                          <a:effectLst/>
                          <a:latin typeface="Arial Narrow"/>
                        </a:rPr>
                        <a:t> </a:t>
                      </a:r>
                      <a:r>
                        <a:rPr lang="ru-RU" sz="2000" b="0" i="0" u="none" strike="noStrike" err="1">
                          <a:effectLst/>
                          <a:latin typeface="Arial Narrow"/>
                        </a:rPr>
                        <a:t>підприємницької</a:t>
                      </a:r>
                      <a:r>
                        <a:rPr lang="ru-RU" sz="2000" b="0" i="0" u="none" strike="noStrike">
                          <a:effectLst/>
                          <a:latin typeface="Arial Narrow"/>
                        </a:rPr>
                        <a:t> </a:t>
                      </a:r>
                      <a:r>
                        <a:rPr lang="ru-RU" sz="2000" b="0" i="0" u="none" strike="noStrike" err="1">
                          <a:effectLst/>
                          <a:latin typeface="Arial Narrow"/>
                        </a:rPr>
                        <a:t>діяльності</a:t>
                      </a:r>
                      <a:r>
                        <a:rPr lang="ru-RU" sz="2000" b="0" i="0" u="none" strike="noStrike">
                          <a:effectLst/>
                          <a:latin typeface="Arial Narrow"/>
                        </a:rPr>
                        <a:t> в </a:t>
                      </a:r>
                      <a:r>
                        <a:rPr lang="ru-RU" sz="2000" b="0" i="0" u="none" strike="noStrike" err="1">
                          <a:effectLst/>
                          <a:latin typeface="Arial Narrow"/>
                        </a:rPr>
                        <a:t>дизайні</a:t>
                      </a:r>
                    </a:p>
                  </a:txBody>
                  <a:tcPr marL="9525" marR="9525" marT="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2788763746"/>
                  </a:ext>
                </a:extLst>
              </a:tr>
            </a:tbl>
          </a:graphicData>
        </a:graphic>
      </p:graphicFrame>
      <p:graphicFrame>
        <p:nvGraphicFramePr>
          <p:cNvPr id="6" name="Таблица 5">
            <a:extLst>
              <a:ext uri="{FF2B5EF4-FFF2-40B4-BE49-F238E27FC236}">
                <a16:creationId xmlns:a16="http://schemas.microsoft.com/office/drawing/2014/main" id="{92DCC316-A03F-6FD8-92B0-4E0AD835A09B}"/>
              </a:ext>
            </a:extLst>
          </p:cNvPr>
          <p:cNvGraphicFramePr>
            <a:graphicFrameLocks noGrp="1"/>
          </p:cNvGraphicFramePr>
          <p:nvPr>
            <p:extLst>
              <p:ext uri="{D42A27DB-BD31-4B8C-83A1-F6EECF244321}">
                <p14:modId xmlns:p14="http://schemas.microsoft.com/office/powerpoint/2010/main" val="2330109617"/>
              </p:ext>
            </p:extLst>
          </p:nvPr>
        </p:nvGraphicFramePr>
        <p:xfrm>
          <a:off x="1038907" y="2283947"/>
          <a:ext cx="5765800" cy="1744980"/>
        </p:xfrm>
        <a:graphic>
          <a:graphicData uri="http://schemas.openxmlformats.org/drawingml/2006/table">
            <a:tbl>
              <a:tblPr bandRow="1">
                <a:tableStyleId>{913DC0B9-2EC9-4932-94C4-C821B06AC589}</a:tableStyleId>
              </a:tblPr>
              <a:tblGrid>
                <a:gridCol w="685800">
                  <a:extLst>
                    <a:ext uri="{9D8B030D-6E8A-4147-A177-3AD203B41FA5}">
                      <a16:colId xmlns:a16="http://schemas.microsoft.com/office/drawing/2014/main" val="4208661299"/>
                    </a:ext>
                  </a:extLst>
                </a:gridCol>
                <a:gridCol w="5080000">
                  <a:extLst>
                    <a:ext uri="{9D8B030D-6E8A-4147-A177-3AD203B41FA5}">
                      <a16:colId xmlns:a16="http://schemas.microsoft.com/office/drawing/2014/main" val="4004379515"/>
                    </a:ext>
                  </a:extLst>
                </a:gridCol>
              </a:tblGrid>
              <a:tr h="285750">
                <a:tc>
                  <a:txBody>
                    <a:bodyPr/>
                    <a:lstStyle/>
                    <a:p>
                      <a:pPr algn="ctr" fontAlgn="b">
                        <a:buNone/>
                      </a:pPr>
                      <a:r>
                        <a:rPr lang="ru-RU" sz="2000" b="0" i="0" u="none" strike="noStrike">
                          <a:effectLst/>
                          <a:latin typeface="Arial Narrow"/>
                        </a:rPr>
                        <a:t>ВК 5</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ru-RU" sz="2000" b="0" i="0" u="none" strike="noStrike" err="1">
                          <a:effectLst/>
                          <a:latin typeface="Arial Narrow"/>
                        </a:rPr>
                        <a:t>Параметричне</a:t>
                      </a:r>
                      <a:r>
                        <a:rPr lang="ru-RU" sz="2000" b="0" i="0" u="none" strike="noStrike">
                          <a:effectLst/>
                          <a:latin typeface="Arial Narrow"/>
                        </a:rPr>
                        <a:t> </a:t>
                      </a:r>
                      <a:r>
                        <a:rPr lang="ru-RU" sz="2000" b="0" i="0" u="none" strike="noStrike" err="1">
                          <a:effectLst/>
                          <a:latin typeface="Arial Narrow"/>
                        </a:rPr>
                        <a:t>моделювання</a:t>
                      </a:r>
                      <a:r>
                        <a:rPr lang="ru-RU" sz="2000" b="0" i="0" u="none" strike="noStrike">
                          <a:effectLst/>
                          <a:latin typeface="Arial Narrow"/>
                        </a:rPr>
                        <a:t> в </a:t>
                      </a:r>
                      <a:r>
                        <a:rPr lang="ru-RU" sz="2000" b="0" i="0" u="none" strike="noStrike" err="1">
                          <a:effectLst/>
                          <a:latin typeface="Arial Narrow"/>
                        </a:rPr>
                        <a:t>дизайні</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372286504"/>
                  </a:ext>
                </a:extLst>
              </a:tr>
              <a:tr h="609600">
                <a:tc>
                  <a:txBody>
                    <a:bodyPr/>
                    <a:lstStyle/>
                    <a:p>
                      <a:pPr algn="ctr" fontAlgn="b">
                        <a:buNone/>
                      </a:pPr>
                      <a:r>
                        <a:rPr lang="ru-RU" sz="2000" b="0" i="0" u="none" strike="noStrike">
                          <a:effectLst/>
                          <a:latin typeface="Arial Narrow"/>
                        </a:rPr>
                        <a:t>ВК 6 </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ru-RU" sz="2000" b="0" i="0" u="none" strike="noStrike" err="1">
                          <a:effectLst/>
                          <a:latin typeface="Arial Narrow"/>
                        </a:rPr>
                        <a:t>Принципи</a:t>
                      </a:r>
                      <a:r>
                        <a:rPr lang="ru-RU" sz="2000" b="0" i="0" u="none" strike="noStrike">
                          <a:effectLst/>
                          <a:latin typeface="Arial Narrow"/>
                        </a:rPr>
                        <a:t> </a:t>
                      </a:r>
                      <a:r>
                        <a:rPr lang="ru-RU" sz="2000" b="0" i="0" u="none" strike="noStrike" err="1">
                          <a:effectLst/>
                          <a:latin typeface="Arial Narrow"/>
                        </a:rPr>
                        <a:t>універсального</a:t>
                      </a:r>
                      <a:r>
                        <a:rPr lang="ru-RU" sz="2000" b="0" i="0" u="none" strike="noStrike">
                          <a:effectLst/>
                          <a:latin typeface="Arial Narrow"/>
                        </a:rPr>
                        <a:t> дизайну у </a:t>
                      </a:r>
                      <a:r>
                        <a:rPr lang="ru-RU" sz="2000" b="0" i="0" u="none" strike="noStrike" err="1">
                          <a:effectLst/>
                          <a:latin typeface="Arial Narrow"/>
                        </a:rPr>
                        <a:t>проєктуванні</a:t>
                      </a:r>
                      <a:r>
                        <a:rPr lang="ru-RU" sz="2000" b="0" i="0" u="none" strike="noStrike">
                          <a:effectLst/>
                          <a:latin typeface="Arial Narrow"/>
                        </a:rPr>
                        <a:t> </a:t>
                      </a:r>
                      <a:r>
                        <a:rPr lang="ru-RU" sz="2000" b="0" i="0" u="none" strike="noStrike" err="1">
                          <a:effectLst/>
                          <a:latin typeface="Arial Narrow"/>
                        </a:rPr>
                        <a:t>середовища</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95233988"/>
                  </a:ext>
                </a:extLst>
              </a:tr>
              <a:tr h="332452">
                <a:tc>
                  <a:txBody>
                    <a:bodyPr/>
                    <a:lstStyle/>
                    <a:p>
                      <a:pPr algn="ctr" fontAlgn="b">
                        <a:buNone/>
                      </a:pPr>
                      <a:r>
                        <a:rPr lang="ru-RU" sz="2000" b="0" i="0" u="none" strike="noStrike">
                          <a:effectLst/>
                          <a:latin typeface="Arial Narrow"/>
                        </a:rPr>
                        <a:t>ВК 9</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l" fontAlgn="b">
                        <a:buNone/>
                      </a:pPr>
                      <a:r>
                        <a:rPr lang="af-ZA" sz="2000" b="0" i="0" u="none" strike="noStrike">
                          <a:effectLst/>
                          <a:latin typeface="Arial Narrow"/>
                        </a:rPr>
                        <a:t>UI/UX </a:t>
                      </a:r>
                      <a:r>
                        <a:rPr lang="ru-RU" sz="2000" b="0" i="0" u="none" strike="noStrike">
                          <a:effectLst/>
                          <a:latin typeface="Arial Narrow"/>
                        </a:rPr>
                        <a:t>дизайн</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553864138"/>
                  </a:ext>
                </a:extLst>
              </a:tr>
              <a:tr h="285750">
                <a:tc>
                  <a:txBody>
                    <a:bodyPr/>
                    <a:lstStyle/>
                    <a:p>
                      <a:pPr fontAlgn="b">
                        <a:buNone/>
                      </a:pPr>
                      <a:r>
                        <a:rPr lang="ru-RU" sz="2000" b="0" i="0" u="none" strike="noStrike">
                          <a:effectLst/>
                          <a:latin typeface="Arial Narrow"/>
                        </a:rPr>
                        <a:t>ВК 10</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algn="l" fontAlgn="b">
                        <a:buNone/>
                      </a:pPr>
                      <a:r>
                        <a:rPr lang="ru-RU" sz="2000" b="0" i="0" u="none" strike="noStrike" err="1">
                          <a:effectLst/>
                          <a:latin typeface="Arial Narrow"/>
                        </a:rPr>
                        <a:t>Моушн</a:t>
                      </a:r>
                      <a:r>
                        <a:rPr lang="ru-RU" sz="2000" b="0" i="0" u="none" strike="noStrike">
                          <a:effectLst/>
                          <a:latin typeface="Arial Narrow"/>
                        </a:rPr>
                        <a:t>-дизайн</a:t>
                      </a:r>
                    </a:p>
                  </a:txBody>
                  <a:tcPr marL="9525" marR="9525" marT="9525"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1927208436"/>
                  </a:ext>
                </a:extLst>
              </a:tr>
            </a:tbl>
          </a:graphicData>
        </a:graphic>
      </p:graphicFrame>
    </p:spTree>
    <p:extLst>
      <p:ext uri="{BB962C8B-B14F-4D97-AF65-F5344CB8AC3E}">
        <p14:creationId xmlns:p14="http://schemas.microsoft.com/office/powerpoint/2010/main" val="3696780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2C208128-232F-0EB6-873C-961E339902AD}"/>
            </a:ext>
          </a:extLst>
        </p:cNvPr>
        <p:cNvGrpSpPr/>
        <p:nvPr/>
      </p:nvGrpSpPr>
      <p:grpSpPr>
        <a:xfrm>
          <a:off x="0" y="0"/>
          <a:ext cx="0" cy="0"/>
          <a:chOff x="0" y="0"/>
          <a:chExt cx="0" cy="0"/>
        </a:xfrm>
      </p:grpSpPr>
      <p:pic>
        <p:nvPicPr>
          <p:cNvPr id="126" name="Google Shape;126;p19">
            <a:extLst>
              <a:ext uri="{FF2B5EF4-FFF2-40B4-BE49-F238E27FC236}">
                <a16:creationId xmlns:a16="http://schemas.microsoft.com/office/drawing/2014/main" id="{1020B733-DCF4-3F37-5552-4D18A63C76AF}"/>
              </a:ext>
            </a:extLst>
          </p:cNvPr>
          <p:cNvPicPr preferRelativeResize="0"/>
          <p:nvPr/>
        </p:nvPicPr>
        <p:blipFill rotWithShape="1">
          <a:blip r:embed="rId3">
            <a:alphaModFix/>
          </a:blip>
          <a:srcRect/>
          <a:stretch/>
        </p:blipFill>
        <p:spPr>
          <a:xfrm>
            <a:off x="0" y="13"/>
            <a:ext cx="10439401" cy="7559676"/>
          </a:xfrm>
          <a:prstGeom prst="rect">
            <a:avLst/>
          </a:prstGeom>
          <a:noFill/>
          <a:ln>
            <a:noFill/>
          </a:ln>
        </p:spPr>
      </p:pic>
      <p:pic>
        <p:nvPicPr>
          <p:cNvPr id="2" name="Picture 1">
            <a:extLst>
              <a:ext uri="{FF2B5EF4-FFF2-40B4-BE49-F238E27FC236}">
                <a16:creationId xmlns:a16="http://schemas.microsoft.com/office/drawing/2014/main" id="{EBF51FD5-6CFD-DC59-8186-815FCF1BCFBE}"/>
              </a:ext>
            </a:extLst>
          </p:cNvPr>
          <p:cNvPicPr>
            <a:picLocks noChangeAspect="1"/>
          </p:cNvPicPr>
          <p:nvPr/>
        </p:nvPicPr>
        <p:blipFill>
          <a:blip r:embed="rId4"/>
          <a:stretch>
            <a:fillRect/>
          </a:stretch>
        </p:blipFill>
        <p:spPr>
          <a:xfrm>
            <a:off x="0" y="27954"/>
            <a:ext cx="10424567" cy="7497417"/>
          </a:xfrm>
          <a:prstGeom prst="rect">
            <a:avLst/>
          </a:prstGeom>
        </p:spPr>
      </p:pic>
    </p:spTree>
    <p:extLst>
      <p:ext uri="{BB962C8B-B14F-4D97-AF65-F5344CB8AC3E}">
        <p14:creationId xmlns:p14="http://schemas.microsoft.com/office/powerpoint/2010/main" val="29809161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5">
          <a:extLst>
            <a:ext uri="{FF2B5EF4-FFF2-40B4-BE49-F238E27FC236}">
              <a16:creationId xmlns:a16="http://schemas.microsoft.com/office/drawing/2014/main" id="{CD9F87F2-567C-7FE5-CF64-395456587CBB}"/>
            </a:ext>
          </a:extLst>
        </p:cNvPr>
        <p:cNvGrpSpPr/>
        <p:nvPr/>
      </p:nvGrpSpPr>
      <p:grpSpPr>
        <a:xfrm>
          <a:off x="0" y="0"/>
          <a:ext cx="0" cy="0"/>
          <a:chOff x="0" y="0"/>
          <a:chExt cx="0" cy="0"/>
        </a:xfrm>
      </p:grpSpPr>
      <p:pic>
        <p:nvPicPr>
          <p:cNvPr id="126" name="Google Shape;126;p19">
            <a:extLst>
              <a:ext uri="{FF2B5EF4-FFF2-40B4-BE49-F238E27FC236}">
                <a16:creationId xmlns:a16="http://schemas.microsoft.com/office/drawing/2014/main" id="{F4F3CAA4-FEEC-FF45-5063-79783B973872}"/>
              </a:ext>
            </a:extLst>
          </p:cNvPr>
          <p:cNvPicPr preferRelativeResize="0"/>
          <p:nvPr/>
        </p:nvPicPr>
        <p:blipFill rotWithShape="1">
          <a:blip r:embed="rId3">
            <a:alphaModFix/>
          </a:blip>
          <a:srcRect/>
          <a:stretch/>
        </p:blipFill>
        <p:spPr>
          <a:xfrm>
            <a:off x="0" y="13"/>
            <a:ext cx="10439401" cy="7559676"/>
          </a:xfrm>
          <a:prstGeom prst="rect">
            <a:avLst/>
          </a:prstGeom>
          <a:noFill/>
          <a:ln>
            <a:noFill/>
          </a:ln>
        </p:spPr>
      </p:pic>
      <p:pic>
        <p:nvPicPr>
          <p:cNvPr id="4" name="Picture 3">
            <a:extLst>
              <a:ext uri="{FF2B5EF4-FFF2-40B4-BE49-F238E27FC236}">
                <a16:creationId xmlns:a16="http://schemas.microsoft.com/office/drawing/2014/main" id="{60804703-785F-BACB-BFE6-C39EC09AB392}"/>
              </a:ext>
            </a:extLst>
          </p:cNvPr>
          <p:cNvPicPr>
            <a:picLocks noChangeAspect="1"/>
          </p:cNvPicPr>
          <p:nvPr/>
        </p:nvPicPr>
        <p:blipFill>
          <a:blip r:embed="rId4"/>
          <a:stretch>
            <a:fillRect/>
          </a:stretch>
        </p:blipFill>
        <p:spPr>
          <a:xfrm>
            <a:off x="0" y="1211643"/>
            <a:ext cx="10175236" cy="6171157"/>
          </a:xfrm>
          <a:prstGeom prst="rect">
            <a:avLst/>
          </a:prstGeom>
        </p:spPr>
      </p:pic>
    </p:spTree>
    <p:extLst>
      <p:ext uri="{BB962C8B-B14F-4D97-AF65-F5344CB8AC3E}">
        <p14:creationId xmlns:p14="http://schemas.microsoft.com/office/powerpoint/2010/main" val="1754797034"/>
      </p:ext>
    </p:extLst>
  </p:cSld>
  <p:clrMapOvr>
    <a:masterClrMapping/>
  </p:clrMapOvr>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ccentBoxVTI">
      <a:majorFont>
        <a:latin typeface="Avenir Next LT Pro"/>
        <a:ea typeface=""/>
        <a:cs typeface=""/>
      </a:majorFont>
      <a:minorFont>
        <a:latin typeface="Avenir Next LT Pro"/>
        <a:ea typeface=""/>
        <a:cs typeface=""/>
      </a:minorFont>
    </a:fontScheme>
    <a:fmtScheme name="AccentBoxVTI">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F4FE582F-5DDE-4E50-A331-B77FB79D7361}" vid="{42624B42-66F4-4B9A-A3DB-EB561F16279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14</Slides>
  <Notes>14</Notes>
  <HiddenSlides>0</HiddenSlide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AccentBoxVTI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170</cp:revision>
  <dcterms:modified xsi:type="dcterms:W3CDTF">2025-08-29T08:52:37Z</dcterms:modified>
</cp:coreProperties>
</file>